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4" r:id="rId11"/>
    <p:sldId id="265" r:id="rId12"/>
    <p:sldId id="268" r:id="rId13"/>
    <p:sldId id="281" r:id="rId14"/>
    <p:sldId id="282" r:id="rId15"/>
    <p:sldId id="283" r:id="rId16"/>
    <p:sldId id="278" r:id="rId17"/>
    <p:sldId id="267" r:id="rId18"/>
    <p:sldId id="270" r:id="rId19"/>
    <p:sldId id="271" r:id="rId20"/>
    <p:sldId id="266" r:id="rId21"/>
    <p:sldId id="286" r:id="rId22"/>
    <p:sldId id="288" r:id="rId23"/>
    <p:sldId id="289" r:id="rId24"/>
    <p:sldId id="287" r:id="rId25"/>
    <p:sldId id="290" r:id="rId26"/>
    <p:sldId id="274" r:id="rId27"/>
    <p:sldId id="285" r:id="rId28"/>
    <p:sldId id="27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onthly%20Disbursement%20Program%202019.xlsx" TargetMode="External"/><Relationship Id="rId2" Type="http://schemas.openxmlformats.org/officeDocument/2006/relationships/hyperlink" Target="Annual%20School%20Budget%20form%202019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-philgeps.gov.ph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APP-CSE2019.xlsm" TargetMode="External"/><Relationship Id="rId2" Type="http://schemas.openxmlformats.org/officeDocument/2006/relationships/hyperlink" Target="http://www.ps-philgeps.gov.p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in.ps-philgeps.gov.ph/home/images/Downloads/APP-User-Guide_How-to-Enable-Macro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RIs7qeHuRTwObXXY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NEW%20APP%20Format.xlsx" TargetMode="External"/><Relationship Id="rId2" Type="http://schemas.openxmlformats.org/officeDocument/2006/relationships/hyperlink" Target="APP-CSE2019.xls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SC-COA-DBM%20JOINT%20CIRCULAR%20NO.%201%20Rules%20and%20Regulations%20Governing%20Contract%20of%20Service%20and%20Job%20%20%20Order%20Workers%20in%20the%20Government%20%20.pdf" TargetMode="External"/><Relationship Id="rId2" Type="http://schemas.openxmlformats.org/officeDocument/2006/relationships/hyperlink" Target="Implementing%20Guidelines%20on%20the%20Direct%20Release%20and%20Use%20of%20MOOE%20Alloaction%20DO_s2016_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ircular%2007-2015.pdf-PREPATION%20OF%20APP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138" y="1553865"/>
            <a:ext cx="11551919" cy="5193553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latin typeface="AR JULIAN" panose="02000000000000000000" pitchFamily="2" charset="0"/>
              </a:rPr>
              <a:t>PREPARATION OF </a:t>
            </a:r>
            <a:br>
              <a:rPr lang="en-US" sz="5500" dirty="0">
                <a:latin typeface="AR JULIAN" panose="02000000000000000000" pitchFamily="2" charset="0"/>
              </a:rPr>
            </a:br>
            <a:r>
              <a:rPr lang="en-US" sz="5500" dirty="0">
                <a:latin typeface="AR JULIAN" panose="02000000000000000000" pitchFamily="2" charset="0"/>
              </a:rPr>
              <a:t>ANNUAL SCHOOL BUDGET (ASB) , </a:t>
            </a:r>
            <a:br>
              <a:rPr lang="en-US" sz="5500" dirty="0">
                <a:latin typeface="AR JULIAN" panose="02000000000000000000" pitchFamily="2" charset="0"/>
              </a:rPr>
            </a:br>
            <a:r>
              <a:rPr lang="en-US" sz="5500" dirty="0">
                <a:latin typeface="AR JULIAN" panose="02000000000000000000" pitchFamily="2" charset="0"/>
              </a:rPr>
              <a:t>MONTHLY DISBURSEMENT PROGRAM (MDP) and ANNUAL </a:t>
            </a:r>
            <a:r>
              <a:rPr lang="en-US" sz="5500">
                <a:latin typeface="AR JULIAN" panose="02000000000000000000" pitchFamily="2" charset="0"/>
              </a:rPr>
              <a:t>PROCUREMENT </a:t>
            </a:r>
            <a:r>
              <a:rPr lang="en-US" sz="5500" smtClean="0">
                <a:latin typeface="AR JULIAN" panose="02000000000000000000" pitchFamily="2" charset="0"/>
              </a:rPr>
              <a:t>PLAN-COMMON </a:t>
            </a:r>
            <a:r>
              <a:rPr lang="en-US" sz="5500" dirty="0">
                <a:latin typeface="AR JULIAN" panose="02000000000000000000" pitchFamily="2" charset="0"/>
              </a:rPr>
              <a:t>USE SUPPLIES &amp; EQUIPMENT (APP-CSE</a:t>
            </a:r>
            <a:r>
              <a:rPr lang="en-US" sz="5500" dirty="0" smtClean="0">
                <a:latin typeface="AR JULIAN" panose="02000000000000000000" pitchFamily="2" charset="0"/>
              </a:rPr>
              <a:t>) 2019</a:t>
            </a:r>
            <a:r>
              <a:rPr lang="en-US" sz="5500" dirty="0">
                <a:latin typeface="AR JULIAN" panose="02000000000000000000" pitchFamily="2" charset="0"/>
              </a:rPr>
              <a:t/>
            </a:r>
            <a:br>
              <a:rPr lang="en-US" sz="5500" dirty="0">
                <a:latin typeface="AR JULIAN" panose="02000000000000000000" pitchFamily="2" charset="0"/>
              </a:rPr>
            </a:br>
            <a:endParaRPr lang="en-PH" sz="5500" dirty="0"/>
          </a:p>
        </p:txBody>
      </p:sp>
    </p:spTree>
    <p:extLst>
      <p:ext uri="{BB962C8B-B14F-4D97-AF65-F5344CB8AC3E}">
        <p14:creationId xmlns:p14="http://schemas.microsoft.com/office/powerpoint/2010/main" val="37627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804519"/>
            <a:ext cx="11430000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74" y="2015732"/>
            <a:ext cx="10750731" cy="3450613"/>
          </a:xfrm>
        </p:spPr>
        <p:txBody>
          <a:bodyPr>
            <a:normAutofit/>
          </a:bodyPr>
          <a:lstStyle/>
          <a:p>
            <a:r>
              <a:rPr lang="en-PH" sz="2800" dirty="0" smtClean="0">
                <a:hlinkClick r:id="rId2" action="ppaction://hlinkfile"/>
              </a:rPr>
              <a:t>Annual School Budget</a:t>
            </a:r>
            <a:endParaRPr lang="en-PH" sz="2800" dirty="0" smtClean="0"/>
          </a:p>
          <a:p>
            <a:r>
              <a:rPr lang="en-PH" sz="2800" dirty="0" smtClean="0">
                <a:hlinkClick r:id="rId3" action="ppaction://hlinkfile"/>
              </a:rPr>
              <a:t>MDP 2019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15932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804519"/>
            <a:ext cx="11469189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2015732"/>
            <a:ext cx="11194869" cy="3862554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/>
              <a:t>. BED 4 – Annual Procurement Plan-Common-Use Supplies &amp; Equipment (APP-CSE) </a:t>
            </a:r>
          </a:p>
          <a:p>
            <a:pPr algn="just"/>
            <a:r>
              <a:rPr lang="en-US" sz="2800" dirty="0"/>
              <a:t>Is the basis of the Procurement 	Services in projecting inventory requirement, 	scheduling of procurement activities, and overall 	management of the central procurement of 	common-use goods  </a:t>
            </a:r>
            <a:r>
              <a:rPr lang="en-US" sz="2800" b="1" dirty="0"/>
              <a:t>   </a:t>
            </a:r>
            <a:r>
              <a:rPr lang="en-US" sz="2800" dirty="0"/>
              <a:t>(to be prepared  by school)</a:t>
            </a:r>
          </a:p>
          <a:p>
            <a:pPr algn="just"/>
            <a:endParaRPr lang="en-US" sz="2800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5390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666205"/>
            <a:ext cx="11351622" cy="1187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2015732"/>
            <a:ext cx="10855234" cy="3758051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5100" b="1" dirty="0"/>
              <a:t>BED 4 – Annual Procurement Plan-Common-Use Supplies &amp; Equipment (APP-CSE) </a:t>
            </a:r>
          </a:p>
          <a:p>
            <a:pPr marL="857250" indent="-857250" algn="just"/>
            <a:r>
              <a:rPr lang="en-US" sz="6500" dirty="0"/>
              <a:t>Shall reflect the monthly quantity and cash requirements by items categorized into: a. Available at Procurement Service (PS) Stores; b. Other items not available at PS but regularly purchased from other sources. </a:t>
            </a:r>
          </a:p>
          <a:p>
            <a:pPr marL="857250" indent="-857250" algn="just"/>
            <a:r>
              <a:rPr lang="en-US" sz="6500" dirty="0"/>
              <a:t>The quarterly cash requirements as reflected in the APP-CSE, which form part of the APP shall serve as guide of the agency for payment of the purchase made, and shall be reflected both in BEDs NO. 1 &amp; 3</a:t>
            </a:r>
            <a:r>
              <a:rPr lang="en-US" sz="5900" dirty="0"/>
              <a:t>.</a:t>
            </a:r>
          </a:p>
          <a:p>
            <a:endParaRPr lang="en-PH" sz="5900" dirty="0"/>
          </a:p>
        </p:txBody>
      </p:sp>
    </p:spTree>
    <p:extLst>
      <p:ext uri="{BB962C8B-B14F-4D97-AF65-F5344CB8AC3E}">
        <p14:creationId xmlns:p14="http://schemas.microsoft.com/office/powerpoint/2010/main" val="17908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b="1" dirty="0"/>
              <a:t>NOTICE TO ALL GOVERNMENT AGENCIES: SUBMISSION OF APP-CSE FOR 2019</a:t>
            </a:r>
            <a:r>
              <a:rPr lang="en-PH" dirty="0"/>
              <a:t/>
            </a:r>
            <a:br>
              <a:rPr lang="en-PH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926170" cy="3450613"/>
          </a:xfrm>
        </p:spPr>
        <p:txBody>
          <a:bodyPr>
            <a:noAutofit/>
          </a:bodyPr>
          <a:lstStyle/>
          <a:p>
            <a:r>
              <a:rPr lang="en-US" sz="2600" dirty="0" smtClean="0"/>
              <a:t>All </a:t>
            </a:r>
            <a:r>
              <a:rPr lang="en-US" sz="2600" dirty="0"/>
              <a:t>government agencies are advised to submit their Annual Procurement Plan – Common-Use Supplies and Equipment (APP-CSE) for 2019. Deadline of submission is on </a:t>
            </a:r>
            <a:r>
              <a:rPr lang="en-US" sz="2600" b="1" u="sng" dirty="0"/>
              <a:t>31 August 2018</a:t>
            </a:r>
            <a:r>
              <a:rPr lang="en-US" sz="2600" dirty="0"/>
              <a:t>.</a:t>
            </a:r>
            <a:endParaRPr lang="en-PH" sz="2600" dirty="0"/>
          </a:p>
          <a:p>
            <a:r>
              <a:rPr lang="en-US" sz="2600" dirty="0"/>
              <a:t>The form (Annual Procurement Plan) may be downloaded at the Downloads page of the PS-</a:t>
            </a:r>
            <a:r>
              <a:rPr lang="en-US" sz="2600" dirty="0" err="1"/>
              <a:t>PhilGEPS</a:t>
            </a:r>
            <a:r>
              <a:rPr lang="en-US" sz="2600" dirty="0"/>
              <a:t> website (</a:t>
            </a:r>
            <a:r>
              <a:rPr lang="en-US" sz="2600" u="sng" dirty="0">
                <a:hlinkClick r:id="rId2"/>
              </a:rPr>
              <a:t>www.ps-philgeps.gov.ph</a:t>
            </a:r>
            <a:r>
              <a:rPr lang="en-US" sz="2600" dirty="0"/>
              <a:t>, then click PS logo) and agencies must follow instructions on how to accomplish and submit the form</a:t>
            </a:r>
            <a:r>
              <a:rPr lang="en-US" sz="2600" dirty="0" smtClean="0"/>
              <a:t>.</a:t>
            </a:r>
            <a:endParaRPr lang="en-PH" sz="2600" dirty="0"/>
          </a:p>
        </p:txBody>
      </p:sp>
    </p:spTree>
    <p:extLst>
      <p:ext uri="{BB962C8B-B14F-4D97-AF65-F5344CB8AC3E}">
        <p14:creationId xmlns:p14="http://schemas.microsoft.com/office/powerpoint/2010/main" val="33917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/>
              <a:t>NOTICE TO ALL GOVERNMENT AGENCIES: SUBMISSION OF APP-CSE FOR 2019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39678" cy="3967057"/>
          </a:xfrm>
        </p:spPr>
        <p:txBody>
          <a:bodyPr>
            <a:normAutofit fontScale="92500" lnSpcReduction="10000"/>
          </a:bodyPr>
          <a:lstStyle/>
          <a:p>
            <a:r>
              <a:rPr lang="en-US" sz="2900" b="1" dirty="0" smtClean="0"/>
              <a:t>Submission </a:t>
            </a:r>
            <a:r>
              <a:rPr lang="en-US" sz="2900" b="1" dirty="0"/>
              <a:t>of FY 2019 APP-CSE is a requirement for the grant of the 2018 Performance Based Bonus (PBB), as stated in the Memorandum Circular No. 2018-1 issued by the AO25 Secretariat on 28 May 2018</a:t>
            </a:r>
            <a:r>
              <a:rPr lang="en-US" sz="2900" dirty="0"/>
              <a:t>. It should also be posted in the agency Transparency Seal page not later than 31 August 2018.</a:t>
            </a:r>
            <a:endParaRPr lang="en-PH" sz="2900" dirty="0"/>
          </a:p>
          <a:p>
            <a:r>
              <a:rPr lang="en-US" sz="2900" dirty="0"/>
              <a:t>Should you need further assistance, please contact the Marketing and Sales Division at telephone numbers (02) 689-7750 local 4019 and look for Ms. Evelyn I. Torres and/or Ms. Anna Liz C. Bona.</a:t>
            </a:r>
            <a:endParaRPr lang="en-PH" sz="2900" dirty="0"/>
          </a:p>
          <a:p>
            <a:pPr marL="0" indent="0">
              <a:buNone/>
            </a:pPr>
            <a:endParaRPr lang="en-PH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901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/>
              <a:t>NOTICE TO ALL GOVERNMENT AGENCIES: SUBMISSION OF APP-CSE FOR 2019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3" y="2015732"/>
            <a:ext cx="10424160" cy="3450613"/>
          </a:xfrm>
        </p:spPr>
        <p:txBody>
          <a:bodyPr>
            <a:noAutofit/>
          </a:bodyPr>
          <a:lstStyle/>
          <a:p>
            <a:r>
              <a:rPr lang="en-US" sz="2500" b="1" dirty="0"/>
              <a:t>PROCEDURE ON HOW TO SUBMIT APP-CSE 2019</a:t>
            </a:r>
            <a:endParaRPr lang="en-PH" sz="2500" dirty="0"/>
          </a:p>
          <a:p>
            <a:pPr marL="0" indent="0">
              <a:buNone/>
            </a:pPr>
            <a:r>
              <a:rPr lang="en-US" sz="2500" dirty="0"/>
              <a:t>1. Go to </a:t>
            </a:r>
            <a:r>
              <a:rPr lang="en-US" sz="2500" u="sng" dirty="0">
                <a:hlinkClick r:id="rId2"/>
              </a:rPr>
              <a:t>www.ps-philgeps.gov.ph</a:t>
            </a:r>
            <a:r>
              <a:rPr lang="en-US" sz="2500" dirty="0"/>
              <a:t> then click Procurement Service logo.</a:t>
            </a:r>
            <a:endParaRPr lang="en-PH" sz="2500" dirty="0"/>
          </a:p>
          <a:p>
            <a:pPr marL="0" indent="0">
              <a:buNone/>
            </a:pPr>
            <a:r>
              <a:rPr lang="en-US" sz="2500" dirty="0"/>
              <a:t>2. Click APP-CSE 2019 icon on the home page.</a:t>
            </a:r>
            <a:endParaRPr lang="en-PH" sz="2500" dirty="0"/>
          </a:p>
          <a:p>
            <a:pPr marL="0" indent="0">
              <a:buNone/>
            </a:pPr>
            <a:r>
              <a:rPr lang="en-US" sz="2500" dirty="0"/>
              <a:t>3.Download the </a:t>
            </a:r>
            <a:r>
              <a:rPr lang="en-US" sz="2500" dirty="0" smtClean="0">
                <a:hlinkClick r:id="rId3" action="ppaction://hlinkfile"/>
              </a:rPr>
              <a:t>APP-CSE Format.</a:t>
            </a:r>
            <a:endParaRPr lang="en-PH" sz="2500" dirty="0"/>
          </a:p>
          <a:p>
            <a:pPr marL="0" indent="0">
              <a:buNone/>
            </a:pPr>
            <a:r>
              <a:rPr lang="en-US" sz="2500" dirty="0"/>
              <a:t>4. Fill out the form and accomplish two (2) copies (a) PDF Format or scanned signed copy; and (b) Excel Format or editable file. (See Also: </a:t>
            </a:r>
            <a:r>
              <a:rPr lang="en-US" sz="2500" u="sng" dirty="0">
                <a:hlinkClick r:id="rId4"/>
              </a:rPr>
              <a:t>User Guide: How to Enable Macro</a:t>
            </a:r>
            <a:r>
              <a:rPr lang="en-US" sz="2500" dirty="0"/>
              <a:t>)</a:t>
            </a:r>
            <a:endParaRPr lang="en-PH" sz="2500" dirty="0"/>
          </a:p>
          <a:p>
            <a:endParaRPr lang="en-PH" sz="2500" dirty="0"/>
          </a:p>
        </p:txBody>
      </p:sp>
    </p:spTree>
    <p:extLst>
      <p:ext uri="{BB962C8B-B14F-4D97-AF65-F5344CB8AC3E}">
        <p14:creationId xmlns:p14="http://schemas.microsoft.com/office/powerpoint/2010/main" val="36612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b="1" dirty="0"/>
              <a:t>NOTICE TO ALL GOVERNMENT AGENCIES: SUBMISSION OF APP-CSE FOR 2019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9" y="2015731"/>
            <a:ext cx="10411097" cy="405849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PROCEDURE ON HOW TO SUBMIT APP-CSE 2019</a:t>
            </a:r>
            <a:endParaRPr lang="en-PH" dirty="0"/>
          </a:p>
          <a:p>
            <a:pPr marL="0" indent="0">
              <a:buNone/>
            </a:pPr>
            <a:r>
              <a:rPr lang="en-US" sz="2600" dirty="0" smtClean="0"/>
              <a:t> 5. Name </a:t>
            </a:r>
            <a:r>
              <a:rPr lang="en-US" sz="2600" dirty="0"/>
              <a:t>your APP file using this format: APPCSE2019_Name of </a:t>
            </a:r>
            <a:r>
              <a:rPr lang="en-US" sz="2600" dirty="0" err="1"/>
              <a:t>Agency_Main</a:t>
            </a:r>
            <a:r>
              <a:rPr lang="en-US" sz="2600" dirty="0"/>
              <a:t> or Region (e.g. APPCSE2019_DBM_Main).</a:t>
            </a:r>
            <a:endParaRPr lang="en-PH" sz="2600" dirty="0"/>
          </a:p>
          <a:p>
            <a:pPr marL="0" indent="0">
              <a:buNone/>
            </a:pPr>
            <a:r>
              <a:rPr lang="en-US" sz="2600" dirty="0"/>
              <a:t>6. Submit the PDF format (scanned signed copy) and excel format by accessing the online submission form using this link: </a:t>
            </a:r>
            <a:r>
              <a:rPr lang="en-US" sz="2600" u="sng" dirty="0">
                <a:hlinkClick r:id="rId2"/>
              </a:rPr>
              <a:t>https://goo.gl/forms/RIs7qeHuRTwObXXY2</a:t>
            </a:r>
            <a:r>
              <a:rPr lang="en-US" sz="2600" dirty="0"/>
              <a:t> (best viewed in Google Chrome browser). Ensure that you sign in using your Gmail account.</a:t>
            </a:r>
            <a:endParaRPr lang="en-PH" sz="2600" dirty="0"/>
          </a:p>
          <a:p>
            <a:pPr marL="0" indent="0">
              <a:buNone/>
            </a:pPr>
            <a:r>
              <a:rPr lang="en-US" sz="2600" dirty="0"/>
              <a:t>7. A confirmation email will be sent to your registered email as proof that you successfully submitted your APP-CSE 2019.</a:t>
            </a:r>
            <a:br>
              <a:rPr lang="en-US" sz="2600" dirty="0"/>
            </a:br>
            <a:endParaRPr lang="en-PH" sz="2600" dirty="0"/>
          </a:p>
          <a:p>
            <a:pPr marL="0" indent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952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804519"/>
            <a:ext cx="11560629" cy="1049235"/>
          </a:xfrm>
        </p:spPr>
        <p:txBody>
          <a:bodyPr>
            <a:normAutofit/>
          </a:bodyPr>
          <a:lstStyle/>
          <a:p>
            <a:r>
              <a:rPr lang="en-PH" b="1" dirty="0"/>
              <a:t>NOTICE TO ALL GOVERNMENT AGENCIES: SUBMISSION OF APP-CSE FOR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589" y="2015732"/>
            <a:ext cx="10450285" cy="3450613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>
                <a:hlinkClick r:id="rId2" action="ppaction://hlinkfile"/>
              </a:rPr>
              <a:t>APP-CSE 2019</a:t>
            </a:r>
            <a:endParaRPr lang="en-US" sz="2800" b="1" dirty="0" smtClean="0"/>
          </a:p>
          <a:p>
            <a:pPr algn="just"/>
            <a:r>
              <a:rPr lang="en-US" sz="2800" b="1" dirty="0" smtClean="0">
                <a:hlinkClick r:id="rId3" action="ppaction://hlinkfile"/>
              </a:rPr>
              <a:t>NEW APP format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29977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804519"/>
            <a:ext cx="11456126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531" y="2015732"/>
            <a:ext cx="9905323" cy="3450613"/>
          </a:xfrm>
        </p:spPr>
        <p:txBody>
          <a:bodyPr>
            <a:normAutofit/>
          </a:bodyPr>
          <a:lstStyle/>
          <a:p>
            <a:r>
              <a:rPr lang="en-US" sz="2800" dirty="0"/>
              <a:t>The DBM shall post in its </a:t>
            </a:r>
            <a:r>
              <a:rPr lang="en-US" sz="2800" dirty="0" smtClean="0"/>
              <a:t>websites(www.dbm.gov.ph) </a:t>
            </a:r>
            <a:r>
              <a:rPr lang="en-US" sz="2800" dirty="0"/>
              <a:t>the status of BEDs </a:t>
            </a:r>
            <a:r>
              <a:rPr lang="en-US" sz="2800" dirty="0" smtClean="0"/>
              <a:t>(1-4) Submission </a:t>
            </a:r>
            <a:r>
              <a:rPr lang="en-US" sz="2800" dirty="0"/>
              <a:t>by department/agencies within the deadlines, copy furnished the Office of the President.</a:t>
            </a:r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37011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DepEd</a:t>
            </a:r>
            <a:r>
              <a:rPr lang="en-US" b="1" dirty="0"/>
              <a:t> Order No. 13.s </a:t>
            </a:r>
            <a:r>
              <a:rPr lang="en-US" b="1" dirty="0" smtClean="0">
                <a:hlinkClick r:id="rId2" action="ppaction://hlinkfile"/>
              </a:rPr>
              <a:t>2016</a:t>
            </a:r>
            <a:endParaRPr lang="en-US" b="1" dirty="0" smtClean="0"/>
          </a:p>
          <a:p>
            <a:r>
              <a:rPr lang="en-PH" dirty="0" smtClean="0">
                <a:hlinkClick r:id="rId3" action="ppaction://hlinkfile"/>
              </a:rPr>
              <a:t>Rules </a:t>
            </a:r>
            <a:r>
              <a:rPr lang="en-PH" dirty="0">
                <a:hlinkClick r:id="rId3" action="ppaction://hlinkfile"/>
              </a:rPr>
              <a:t>and Regulations Governing Contract of Service and Job </a:t>
            </a:r>
            <a:r>
              <a:rPr lang="en-PH" dirty="0" smtClean="0">
                <a:hlinkClick r:id="rId3" action="ppaction://hlinkfile"/>
              </a:rPr>
              <a:t>Order</a:t>
            </a:r>
            <a:endParaRPr lang="en-PH" dirty="0">
              <a:hlinkClick r:id="rId3" action="ppaction://hlinkfile"/>
            </a:endParaRPr>
          </a:p>
          <a:p>
            <a:r>
              <a:rPr lang="en-PH" dirty="0">
                <a:hlinkClick r:id="rId4" action="ppaction://hlinkfile"/>
              </a:rPr>
              <a:t> Preparation of the Annual Procurement Plan (APP) </a:t>
            </a:r>
            <a:endParaRPr lang="en-PH" dirty="0" smtClean="0">
              <a:hlinkClick r:id="rId4" action="ppaction://hlinkfile"/>
            </a:endParaRPr>
          </a:p>
          <a:p>
            <a:r>
              <a:rPr lang="en-PH" dirty="0" smtClean="0">
                <a:hlinkClick r:id="rId4" action="ppaction://hlinkfile"/>
              </a:rPr>
              <a:t> </a:t>
            </a:r>
            <a:endParaRPr lang="en-P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51578" y="118385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OTHER BASIS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704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6" y="647765"/>
            <a:ext cx="11839304" cy="1049235"/>
          </a:xfrm>
        </p:spPr>
        <p:txBody>
          <a:bodyPr>
            <a:normAutofit fontScale="90000"/>
          </a:bodyPr>
          <a:lstStyle/>
          <a:p>
            <a:r>
              <a:rPr lang="en-US" dirty="0"/>
              <a:t>DBM Circular No. 2016-9</a:t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br>
              <a:rPr lang="en-US" b="1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5" y="1985554"/>
            <a:ext cx="11064240" cy="40625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To achieve meaningful national development under the Current Administration, Government agencies shall execute their programs and projects as authorized in the annual budget and deliver planned results in a timely manner.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Agencies shall regularly prepare the Budget Execution Documents (BEDs) which contain the Agency plans, spending schedules and physical targets to the DBM for evaluation and consolidation.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74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OTHER CONCERNS: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479" y="2015732"/>
            <a:ext cx="10411097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smtClean="0"/>
              <a:t>10</a:t>
            </a:r>
            <a:r>
              <a:rPr lang="en-US" sz="2300" b="1" dirty="0"/>
              <a:t>% of MOOE for SPORTS AND CULTURAL ACTIVITIES</a:t>
            </a:r>
          </a:p>
          <a:p>
            <a:r>
              <a:rPr lang="en-US" sz="2300" dirty="0"/>
              <a:t>Account Code: </a:t>
            </a:r>
            <a:r>
              <a:rPr lang="en-US" sz="2300" b="1" dirty="0"/>
              <a:t>Other </a:t>
            </a:r>
            <a:r>
              <a:rPr lang="en-US" sz="2300" b="1" dirty="0" smtClean="0"/>
              <a:t>MOOE</a:t>
            </a:r>
          </a:p>
          <a:p>
            <a:pPr marL="0" indent="0">
              <a:buNone/>
            </a:pPr>
            <a:r>
              <a:rPr lang="en-US" sz="1800" b="1" dirty="0" smtClean="0"/>
              <a:t>PALARO SCHEDULES</a:t>
            </a:r>
            <a:endParaRPr lang="en-US" sz="1800" b="1" dirty="0"/>
          </a:p>
          <a:p>
            <a:r>
              <a:rPr lang="en-US" sz="2300" dirty="0"/>
              <a:t>INTRAMURALS </a:t>
            </a:r>
            <a:r>
              <a:rPr lang="en-US" sz="2300" b="1" dirty="0"/>
              <a:t>– JULY</a:t>
            </a:r>
          </a:p>
          <a:p>
            <a:r>
              <a:rPr lang="en-US" sz="2300" dirty="0"/>
              <a:t>DISTRICT MEET </a:t>
            </a:r>
            <a:r>
              <a:rPr lang="en-US" sz="2300" b="1" dirty="0"/>
              <a:t>– AUGUST</a:t>
            </a:r>
          </a:p>
          <a:p>
            <a:r>
              <a:rPr lang="en-US" sz="2300" dirty="0"/>
              <a:t>CONGRESSIONAL MEET </a:t>
            </a:r>
            <a:r>
              <a:rPr lang="en-US" sz="2300" b="1" dirty="0"/>
              <a:t>- SEPTEMBER</a:t>
            </a:r>
          </a:p>
          <a:p>
            <a:r>
              <a:rPr lang="en-US" sz="2300" dirty="0"/>
              <a:t>DIVISION MEET </a:t>
            </a:r>
            <a:r>
              <a:rPr lang="en-US" sz="2300" b="1" dirty="0"/>
              <a:t>- NOVEMBER</a:t>
            </a:r>
            <a:endParaRPr lang="en-PH" sz="2300" dirty="0"/>
          </a:p>
        </p:txBody>
      </p:sp>
    </p:spTree>
    <p:extLst>
      <p:ext uri="{BB962C8B-B14F-4D97-AF65-F5344CB8AC3E}">
        <p14:creationId xmlns:p14="http://schemas.microsoft.com/office/powerpoint/2010/main" val="169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4" y="0"/>
            <a:ext cx="9603275" cy="679269"/>
          </a:xfrm>
        </p:spPr>
        <p:txBody>
          <a:bodyPr/>
          <a:lstStyle/>
          <a:p>
            <a:r>
              <a:rPr lang="en-PH" dirty="0" smtClean="0"/>
              <a:t>Fidelity bond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dirty="0"/>
          </a:p>
          <a:p>
            <a:endParaRPr lang="en-PH" dirty="0"/>
          </a:p>
          <a:p>
            <a:endParaRPr lang="en-P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825995"/>
              </p:ext>
            </p:extLst>
          </p:nvPr>
        </p:nvGraphicFramePr>
        <p:xfrm>
          <a:off x="26124" y="679267"/>
          <a:ext cx="12165876" cy="593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469">
                  <a:extLst>
                    <a:ext uri="{9D8B030D-6E8A-4147-A177-3AD203B41FA5}">
                      <a16:colId xmlns="" xmlns:a16="http://schemas.microsoft.com/office/drawing/2014/main" val="44975340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720848050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3338983241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647231100"/>
                    </a:ext>
                  </a:extLst>
                </a:gridCol>
              </a:tblGrid>
              <a:tr h="769724">
                <a:tc>
                  <a:txBody>
                    <a:bodyPr/>
                    <a:lstStyle/>
                    <a:p>
                      <a:r>
                        <a:rPr lang="en-PH" dirty="0" smtClean="0"/>
                        <a:t>Cash Warranty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Maximum Cash Accountability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Amount of Bond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Bond Premium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4255694"/>
                  </a:ext>
                </a:extLst>
              </a:tr>
              <a:tr h="631322">
                <a:tc>
                  <a:txBody>
                    <a:bodyPr/>
                    <a:lstStyle/>
                    <a:p>
                      <a:r>
                        <a:rPr lang="en-PH" dirty="0" smtClean="0"/>
                        <a:t>2,000.00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5,000.00</a:t>
                      </a:r>
                      <a:endParaRPr lang="en-P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PH" dirty="0" smtClean="0"/>
                    </a:p>
                    <a:p>
                      <a:endParaRPr lang="en-PH" dirty="0" smtClean="0"/>
                    </a:p>
                    <a:p>
                      <a:r>
                        <a:rPr lang="en-PH" dirty="0" smtClean="0"/>
                        <a:t>75% of their Total Accountability</a:t>
                      </a:r>
                      <a:endParaRPr lang="en-PH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PH" dirty="0" smtClean="0"/>
                    </a:p>
                    <a:p>
                      <a:endParaRPr lang="en-PH" dirty="0" smtClean="0"/>
                    </a:p>
                    <a:p>
                      <a:r>
                        <a:rPr lang="en-PH" dirty="0" smtClean="0"/>
                        <a:t>Bond Premium</a:t>
                      </a:r>
                      <a:r>
                        <a:rPr lang="en-PH" baseline="0" dirty="0" smtClean="0"/>
                        <a:t> shall not be less than 150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5396792"/>
                  </a:ext>
                </a:extLst>
              </a:tr>
              <a:tr h="626628">
                <a:tc>
                  <a:txBody>
                    <a:bodyPr/>
                    <a:lstStyle/>
                    <a:p>
                      <a:r>
                        <a:rPr lang="en-PH" dirty="0" smtClean="0"/>
                        <a:t>5,001.oo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7,000.00</a:t>
                      </a:r>
                      <a:endParaRPr lang="en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4220730"/>
                  </a:ext>
                </a:extLst>
              </a:tr>
              <a:tr h="626628">
                <a:tc>
                  <a:txBody>
                    <a:bodyPr/>
                    <a:lstStyle/>
                    <a:p>
                      <a:r>
                        <a:rPr lang="en-PH" dirty="0" smtClean="0"/>
                        <a:t>7,001.00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9,000.00</a:t>
                      </a:r>
                      <a:endParaRPr lang="en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3206311"/>
                  </a:ext>
                </a:extLst>
              </a:tr>
              <a:tr h="769724">
                <a:tc>
                  <a:txBody>
                    <a:bodyPr/>
                    <a:lstStyle/>
                    <a:p>
                      <a:r>
                        <a:rPr lang="en-PH" dirty="0" smtClean="0"/>
                        <a:t>9,001.00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mtClean="0"/>
                        <a:t>12,000.00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 smtClean="0"/>
                        <a:t>12,000.00</a:t>
                      </a:r>
                    </a:p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 smtClean="0"/>
                        <a:t>150.00</a:t>
                      </a:r>
                    </a:p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4347217"/>
                  </a:ext>
                </a:extLst>
              </a:tr>
              <a:tr h="626628">
                <a:tc>
                  <a:txBody>
                    <a:bodyPr/>
                    <a:lstStyle/>
                    <a:p>
                      <a:r>
                        <a:rPr lang="en-PH" dirty="0" smtClean="0"/>
                        <a:t>12,001.00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15,0000.00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11,250.00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160.75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4030384"/>
                  </a:ext>
                </a:extLst>
              </a:tr>
              <a:tr h="626628">
                <a:tc>
                  <a:txBody>
                    <a:bodyPr/>
                    <a:lstStyle/>
                    <a:p>
                      <a:r>
                        <a:rPr lang="en-PH" dirty="0" smtClean="0"/>
                        <a:t>15,001.00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18,000.00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13,500.00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202.50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0816573"/>
                  </a:ext>
                </a:extLst>
              </a:tr>
              <a:tr h="626628">
                <a:tc>
                  <a:txBody>
                    <a:bodyPr/>
                    <a:lstStyle/>
                    <a:p>
                      <a:r>
                        <a:rPr lang="en-PH" dirty="0" smtClean="0"/>
                        <a:t>18,001.00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21,000.00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16,750.00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251.25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3503183"/>
                  </a:ext>
                </a:extLst>
              </a:tr>
              <a:tr h="626628">
                <a:tc>
                  <a:txBody>
                    <a:bodyPr/>
                    <a:lstStyle/>
                    <a:p>
                      <a:r>
                        <a:rPr lang="en-PH" dirty="0" smtClean="0"/>
                        <a:t>21,001.00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25,000.00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18,900.00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283.50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7448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4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61" y="0"/>
            <a:ext cx="9603275" cy="1049235"/>
          </a:xfrm>
        </p:spPr>
        <p:txBody>
          <a:bodyPr/>
          <a:lstStyle/>
          <a:p>
            <a:r>
              <a:rPr lang="en-PH" dirty="0" smtClean="0"/>
              <a:t>Fidelity bond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90968"/>
              </p:ext>
            </p:extLst>
          </p:nvPr>
        </p:nvGraphicFramePr>
        <p:xfrm>
          <a:off x="26124" y="719666"/>
          <a:ext cx="12165876" cy="585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469">
                  <a:extLst>
                    <a:ext uri="{9D8B030D-6E8A-4147-A177-3AD203B41FA5}">
                      <a16:colId xmlns="" xmlns:a16="http://schemas.microsoft.com/office/drawing/2014/main" val="44975340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720848050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3338983241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647231100"/>
                    </a:ext>
                  </a:extLst>
                </a:gridCol>
              </a:tblGrid>
              <a:tr h="654361">
                <a:tc>
                  <a:txBody>
                    <a:bodyPr/>
                    <a:lstStyle/>
                    <a:p>
                      <a:r>
                        <a:rPr lang="en-PH" dirty="0" smtClean="0"/>
                        <a:t>Cash Warranty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Maximum Cash Accountability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Amount of Bond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Bond Premium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4255694"/>
                  </a:ext>
                </a:extLst>
              </a:tr>
              <a:tr h="654361">
                <a:tc>
                  <a:txBody>
                    <a:bodyPr/>
                    <a:lstStyle/>
                    <a:p>
                      <a:r>
                        <a:rPr lang="en-PH" dirty="0" smtClean="0"/>
                        <a:t>25,001.00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30,000.00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22,500.00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337.50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5396792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30,001.00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35,000.00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26,250.00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393.75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4220730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35,001.00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40,000.00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30,000.00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450.00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3206311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40,001.00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50,000.00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 smtClean="0"/>
                        <a:t>37,500.00</a:t>
                      </a:r>
                    </a:p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 smtClean="0"/>
                        <a:t>562.50</a:t>
                      </a:r>
                    </a:p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4347217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50,001.00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60,0000.00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45,000.00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675.00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4030384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60,001.00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80,000.00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60,000.00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900.00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0816573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80,001.00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75,000.00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1,125.00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3503183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100,001.00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250,000.00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1,500.00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7448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5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3275" cy="697709"/>
          </a:xfrm>
        </p:spPr>
        <p:txBody>
          <a:bodyPr/>
          <a:lstStyle/>
          <a:p>
            <a:r>
              <a:rPr lang="en-PH" dirty="0" smtClean="0"/>
              <a:t>Fidelity bond</a:t>
            </a:r>
            <a:endParaRPr lang="en-P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599501"/>
              </p:ext>
            </p:extLst>
          </p:nvPr>
        </p:nvGraphicFramePr>
        <p:xfrm>
          <a:off x="26124" y="719666"/>
          <a:ext cx="12165876" cy="585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469">
                  <a:extLst>
                    <a:ext uri="{9D8B030D-6E8A-4147-A177-3AD203B41FA5}">
                      <a16:colId xmlns="" xmlns:a16="http://schemas.microsoft.com/office/drawing/2014/main" val="44975340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720848050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3338983241"/>
                    </a:ext>
                  </a:extLst>
                </a:gridCol>
                <a:gridCol w="3041469">
                  <a:extLst>
                    <a:ext uri="{9D8B030D-6E8A-4147-A177-3AD203B41FA5}">
                      <a16:colId xmlns="" xmlns:a16="http://schemas.microsoft.com/office/drawing/2014/main" val="647231100"/>
                    </a:ext>
                  </a:extLst>
                </a:gridCol>
              </a:tblGrid>
              <a:tr h="654361">
                <a:tc>
                  <a:txBody>
                    <a:bodyPr/>
                    <a:lstStyle/>
                    <a:p>
                      <a:r>
                        <a:rPr lang="en-PH" dirty="0" smtClean="0"/>
                        <a:t>Cash Warranty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Maximum Cash Accountability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Amount of Bond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Bond Premium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4255694"/>
                  </a:ext>
                </a:extLst>
              </a:tr>
              <a:tr h="654361">
                <a:tc>
                  <a:txBody>
                    <a:bodyPr/>
                    <a:lstStyle/>
                    <a:p>
                      <a:r>
                        <a:rPr lang="en-PH" dirty="0" smtClean="0"/>
                        <a:t>250,001.00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500,000.00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225,000.00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3,375.00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5396792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500,001.00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750,000.00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350,250.00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5,253.75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4220730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750,001.00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1,000,000.00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500,000.00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7,500.00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3206311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1,000,001.00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2,000,000.00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 smtClean="0"/>
                        <a:t>750,000.00</a:t>
                      </a:r>
                    </a:p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 smtClean="0"/>
                        <a:t>11,250.00</a:t>
                      </a:r>
                    </a:p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4347217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2,000,001.00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5,000,0000.00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1,500,000.00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22,500.00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4030384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5,000,001.00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25,000,000.00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3,500,000.00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52,500.00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0816573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25,000,001.00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75,000,000.00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4,000,000.00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60,000.00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3503183"/>
                  </a:ext>
                </a:extLst>
              </a:tr>
              <a:tr h="649497">
                <a:tc>
                  <a:txBody>
                    <a:bodyPr/>
                    <a:lstStyle/>
                    <a:p>
                      <a:r>
                        <a:rPr lang="en-PH" dirty="0" smtClean="0"/>
                        <a:t>75,000,001.00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100.000,000.00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5,000,000.00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75,000.00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7448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62479"/>
              </p:ext>
            </p:extLst>
          </p:nvPr>
        </p:nvGraphicFramePr>
        <p:xfrm>
          <a:off x="1" y="548640"/>
          <a:ext cx="12192000" cy="555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="" xmlns:a16="http://schemas.microsoft.com/office/drawing/2014/main" val="286883172"/>
                    </a:ext>
                  </a:extLst>
                </a:gridCol>
              </a:tblGrid>
              <a:tr h="4967323">
                <a:tc>
                  <a:txBody>
                    <a:bodyPr/>
                    <a:lstStyle/>
                    <a:p>
                      <a:endParaRPr lang="en-US" sz="3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                          FIDELITY BOND COMPUTATION:	</a:t>
                      </a:r>
                    </a:p>
                    <a:p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</a:p>
                    <a:p>
                      <a:pPr algn="l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Prop Custodian:	</a:t>
                      </a:r>
                    </a:p>
                    <a:p>
                      <a:pPr algn="l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                           Total Supplies &amp; Mat	*50%=</a:t>
                      </a:r>
                    </a:p>
                    <a:p>
                      <a:pPr algn="l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                           Total Equipment	*30%=</a:t>
                      </a:r>
                      <a:r>
                        <a:rPr lang="en-US" sz="3000" u="sng" baseline="0" dirty="0" smtClean="0">
                          <a:solidFill>
                            <a:schemeClr val="tx1"/>
                          </a:solidFill>
                        </a:rPr>
                        <a:t>___________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	                                            </a:t>
                      </a:r>
                    </a:p>
                    <a:p>
                      <a:pPr algn="ctr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                    bond recommended </a:t>
                      </a:r>
                    </a:p>
                    <a:p>
                      <a:pPr algn="ctr"/>
                      <a:endParaRPr lang="en-US" sz="3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bond premium = bond recommended*0.015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038790"/>
                  </a:ext>
                </a:extLst>
              </a:tr>
              <a:tr h="584391">
                <a:tc>
                  <a:txBody>
                    <a:bodyPr/>
                    <a:lstStyle/>
                    <a:p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085669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-10160"/>
          <a:ext cx="12192000" cy="78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="" xmlns:a16="http://schemas.microsoft.com/office/drawing/2014/main" val="286883172"/>
                    </a:ext>
                  </a:extLst>
                </a:gridCol>
              </a:tblGrid>
              <a:tr h="78232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solidFill>
                            <a:schemeClr val="tx1"/>
                          </a:solidFill>
                        </a:rPr>
                        <a:t>Fidelity Bond</a:t>
                      </a:r>
                      <a:endParaRPr lang="en-US" sz="4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03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7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00615"/>
              </p:ext>
            </p:extLst>
          </p:nvPr>
        </p:nvGraphicFramePr>
        <p:xfrm>
          <a:off x="1" y="548640"/>
          <a:ext cx="12192000" cy="613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="" xmlns:a16="http://schemas.microsoft.com/office/drawing/2014/main" val="286883172"/>
                    </a:ext>
                  </a:extLst>
                </a:gridCol>
              </a:tblGrid>
              <a:tr h="4967323">
                <a:tc>
                  <a:txBody>
                    <a:bodyPr/>
                    <a:lstStyle/>
                    <a:p>
                      <a:endParaRPr lang="en-US" sz="3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                          FIDELITY BOND COMPUTATION:	</a:t>
                      </a:r>
                    </a:p>
                    <a:p>
                      <a:endParaRPr lang="en-US" sz="3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	Total amount of Accountability</a:t>
                      </a:r>
                    </a:p>
                    <a:p>
                      <a:endParaRPr lang="en-US" sz="3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                 ADD: Bond premium </a:t>
                      </a:r>
                    </a:p>
                    <a:p>
                      <a:pPr algn="l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                           1. School Head</a:t>
                      </a:r>
                    </a:p>
                    <a:p>
                      <a:pPr algn="l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                                   2. Prop Custodian</a:t>
                      </a:r>
                    </a:p>
                    <a:p>
                      <a:pPr algn="l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	                            3. Disbursing Officer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038790"/>
                  </a:ext>
                </a:extLst>
              </a:tr>
              <a:tr h="584391">
                <a:tc>
                  <a:txBody>
                    <a:bodyPr/>
                    <a:lstStyle/>
                    <a:p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0856699"/>
                  </a:ext>
                </a:extLst>
              </a:tr>
              <a:tr h="584391">
                <a:tc>
                  <a:txBody>
                    <a:bodyPr/>
                    <a:lstStyle/>
                    <a:p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8550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-10160"/>
          <a:ext cx="12192000" cy="78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="" xmlns:a16="http://schemas.microsoft.com/office/drawing/2014/main" val="286883172"/>
                    </a:ext>
                  </a:extLst>
                </a:gridCol>
              </a:tblGrid>
              <a:tr h="78232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solidFill>
                            <a:schemeClr val="tx1"/>
                          </a:solidFill>
                        </a:rPr>
                        <a:t>Fidelity Bond</a:t>
                      </a:r>
                      <a:endParaRPr lang="en-US" sz="4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03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1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193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Additional tips: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155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Implement your Repair during </a:t>
            </a:r>
            <a:r>
              <a:rPr lang="en-US" sz="2800" dirty="0" smtClean="0"/>
              <a:t>Summer – April to May</a:t>
            </a:r>
            <a:endParaRPr lang="en-US" sz="2800" dirty="0"/>
          </a:p>
          <a:p>
            <a:r>
              <a:rPr lang="en-US" sz="2800" dirty="0"/>
              <a:t>Moving Up Ceremony- </a:t>
            </a:r>
            <a:r>
              <a:rPr lang="en-US" sz="2800" dirty="0" smtClean="0"/>
              <a:t>March</a:t>
            </a:r>
            <a:endParaRPr lang="en-US" sz="2800" dirty="0"/>
          </a:p>
          <a:p>
            <a:r>
              <a:rPr lang="en-US" sz="2800" dirty="0"/>
              <a:t>Medical Supplies 5% of Office </a:t>
            </a:r>
            <a:r>
              <a:rPr lang="en-US" sz="2800" dirty="0" smtClean="0"/>
              <a:t>Supplies</a:t>
            </a:r>
          </a:p>
          <a:p>
            <a:pPr lvl="0"/>
            <a:r>
              <a:rPr lang="en-PH" sz="2900" dirty="0" smtClean="0"/>
              <a:t>Heavy </a:t>
            </a:r>
            <a:r>
              <a:rPr lang="en-PH" sz="2900" dirty="0"/>
              <a:t>weight on the 1</a:t>
            </a:r>
            <a:r>
              <a:rPr lang="en-PH" sz="2900" baseline="30000" dirty="0"/>
              <a:t>st</a:t>
            </a:r>
            <a:r>
              <a:rPr lang="en-PH" sz="2900" dirty="0"/>
              <a:t> – 2</a:t>
            </a:r>
            <a:r>
              <a:rPr lang="en-PH" sz="2900" baseline="30000" dirty="0"/>
              <a:t>nd</a:t>
            </a:r>
            <a:r>
              <a:rPr lang="en-PH" sz="2900" dirty="0"/>
              <a:t> month of the quarters and on the </a:t>
            </a:r>
            <a:r>
              <a:rPr lang="en-PH" sz="2900" b="1" dirty="0"/>
              <a:t>1</a:t>
            </a:r>
            <a:r>
              <a:rPr lang="en-PH" sz="2900" b="1" baseline="30000" dirty="0"/>
              <a:t>st</a:t>
            </a:r>
            <a:r>
              <a:rPr lang="en-PH" sz="2900" b="1" dirty="0"/>
              <a:t> </a:t>
            </a:r>
            <a:r>
              <a:rPr lang="en-PH" sz="2900" b="1" dirty="0" smtClean="0"/>
              <a:t>and 2</a:t>
            </a:r>
            <a:r>
              <a:rPr lang="en-PH" sz="2900" b="1" baseline="30000" dirty="0" smtClean="0"/>
              <a:t>nd</a:t>
            </a:r>
            <a:r>
              <a:rPr lang="en-PH" sz="2900" b="1" dirty="0" smtClean="0"/>
              <a:t> </a:t>
            </a:r>
            <a:r>
              <a:rPr lang="en-PH" sz="2900" b="1" dirty="0"/>
              <a:t>quarters of the year </a:t>
            </a:r>
            <a:r>
              <a:rPr lang="en-PH" sz="2900" dirty="0"/>
              <a:t>so that only minimal amount shall be downloaded in the </a:t>
            </a:r>
            <a:r>
              <a:rPr lang="en-PH" sz="2900" b="1" dirty="0"/>
              <a:t>last month and/or last </a:t>
            </a:r>
            <a:r>
              <a:rPr lang="en-PH" sz="2900" b="1" dirty="0" smtClean="0"/>
              <a:t>quarter.</a:t>
            </a:r>
          </a:p>
          <a:p>
            <a:pPr lvl="0"/>
            <a:endParaRPr lang="en-PH" sz="2900" dirty="0"/>
          </a:p>
          <a:p>
            <a:endParaRPr lang="en-US" sz="2800" dirty="0"/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7014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tips: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PH" sz="2500" dirty="0" smtClean="0"/>
              <a:t>Procurement </a:t>
            </a:r>
            <a:r>
              <a:rPr lang="en-PH" sz="2500" dirty="0"/>
              <a:t>of commonly-used office supplies – should be made every 3 months/quarterly – the schools may attach cost-benefit analysis by comparing total prices if purchased from DBM-PS + hauling + traveling expense and prices from a private supplier to show what option is most economical/beneficial to the agency.  </a:t>
            </a:r>
          </a:p>
          <a:p>
            <a:endParaRPr lang="en-US" sz="2500" dirty="0"/>
          </a:p>
          <a:p>
            <a:endParaRPr lang="en-US" sz="2800" dirty="0"/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8035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PH" sz="6600" dirty="0" smtClean="0"/>
              <a:t>THANK YOU!</a:t>
            </a:r>
            <a:endParaRPr lang="en-PH" sz="6600" dirty="0"/>
          </a:p>
        </p:txBody>
      </p:sp>
    </p:spTree>
    <p:extLst>
      <p:ext uri="{BB962C8B-B14F-4D97-AF65-F5344CB8AC3E}">
        <p14:creationId xmlns:p14="http://schemas.microsoft.com/office/powerpoint/2010/main" val="42055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84" y="425696"/>
            <a:ext cx="11443063" cy="10492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DBM Circular No. 2016-9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Submission of the Annual Budget Execution Plan</a:t>
            </a:r>
            <a:r>
              <a:rPr lang="en-US" dirty="0" smtClean="0"/>
              <a:t/>
            </a:r>
            <a:br>
              <a:rPr lang="en-US" dirty="0" smtClean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84" y="1858977"/>
            <a:ext cx="11055070" cy="3450613"/>
          </a:xfrm>
        </p:spPr>
        <p:txBody>
          <a:bodyPr>
            <a:noAutofit/>
          </a:bodyPr>
          <a:lstStyle/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2800" dirty="0"/>
              <a:t>This consolidated BEDs shall be the guide in formulating the National Government’s quarterly disbursement programs, consistent w/ and in support of the country’s growth targets</a:t>
            </a:r>
            <a:r>
              <a:rPr lang="en-US" sz="2800" dirty="0" smtClean="0"/>
              <a:t>.</a:t>
            </a:r>
            <a:endParaRPr lang="en-US" sz="2800" dirty="0"/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2800" dirty="0"/>
              <a:t>The BEDs serve as bases to facilitate the release of funds and enable prompt implementation of programs and projects including the conduct of early procurement </a:t>
            </a:r>
            <a:r>
              <a:rPr lang="en-US" sz="2800" dirty="0" smtClean="0"/>
              <a:t>activities.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2800" dirty="0" smtClean="0"/>
              <a:t>It </a:t>
            </a:r>
            <a:r>
              <a:rPr lang="en-US" sz="2800" dirty="0"/>
              <a:t>shall be used in measuring the agency Financial &amp; Physical performance.</a:t>
            </a:r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10897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5" y="713079"/>
            <a:ext cx="11430000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15732"/>
            <a:ext cx="10672354" cy="3450613"/>
          </a:xfrm>
        </p:spPr>
        <p:txBody>
          <a:bodyPr/>
          <a:lstStyle/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2800" dirty="0"/>
              <a:t>The BEDs shall be prepared based on the NEP for the Budget year, without waiting for the approval of GAA</a:t>
            </a:r>
            <a:r>
              <a:rPr lang="en-US" sz="2800" dirty="0" smtClean="0"/>
              <a:t>.</a:t>
            </a:r>
            <a:endParaRPr lang="en-US" sz="2800" dirty="0"/>
          </a:p>
          <a:p>
            <a:pPr marL="1143000" indent="-1143000" algn="just">
              <a:buFont typeface="+mj-lt"/>
              <a:buAutoNum type="arabicPeriod"/>
            </a:pPr>
            <a:r>
              <a:rPr lang="en-US" sz="2800" b="1" dirty="0"/>
              <a:t>BED 1- Financial Plan </a:t>
            </a:r>
            <a:r>
              <a:rPr lang="en-US" sz="2800" dirty="0"/>
              <a:t>(c/o DO Budget )</a:t>
            </a:r>
          </a:p>
          <a:p>
            <a:pPr marL="1143000" indent="-1143000" algn="just">
              <a:buFont typeface="+mj-lt"/>
              <a:buAutoNum type="arabicPeriod"/>
            </a:pPr>
            <a:r>
              <a:rPr lang="en-US" sz="2800" b="1" dirty="0"/>
              <a:t>BED 2 – Physical Plan </a:t>
            </a:r>
            <a:r>
              <a:rPr lang="en-US" sz="2800" dirty="0"/>
              <a:t>(c/o DO Planning)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1723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154" y="660828"/>
            <a:ext cx="11456124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10226615" cy="3496794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dirty="0" smtClean="0"/>
              <a:t>3. BED 3 – Monthly Disbursement Programs (MDP )</a:t>
            </a:r>
          </a:p>
          <a:p>
            <a:pPr marL="857250" indent="-857250" algn="just"/>
            <a:r>
              <a:rPr lang="en-US" sz="2800" dirty="0" smtClean="0"/>
              <a:t>it</a:t>
            </a:r>
            <a:r>
              <a:rPr lang="en-US" sz="2800" b="1" dirty="0" smtClean="0"/>
              <a:t> </a:t>
            </a:r>
            <a:r>
              <a:rPr lang="en-US" sz="2800" dirty="0"/>
              <a:t>shall be used by DBM as basis for determining the monthly level of </a:t>
            </a:r>
            <a:r>
              <a:rPr lang="en-US" sz="2800" b="1" dirty="0"/>
              <a:t>Notice of Cash Allocation (NCAs) </a:t>
            </a:r>
            <a:r>
              <a:rPr lang="en-US" sz="2800" dirty="0"/>
              <a:t>and other disbursement authorities to be issued to department/agencies (to be prepared by school	&amp; consolidated by DO Budget)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2861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5" y="569388"/>
            <a:ext cx="11286309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2015732"/>
            <a:ext cx="10384972" cy="345061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200" b="1" dirty="0"/>
              <a:t>3. BED 3 – Monthly Disbursement Programs (MDP )</a:t>
            </a:r>
          </a:p>
          <a:p>
            <a:pPr algn="just"/>
            <a:r>
              <a:rPr lang="en-US" sz="3000" dirty="0" smtClean="0"/>
              <a:t>It </a:t>
            </a:r>
            <a:r>
              <a:rPr lang="en-US" sz="3000" dirty="0"/>
              <a:t>shall reflect the total cash and non-cash </a:t>
            </a:r>
            <a:r>
              <a:rPr lang="en-US" sz="3000" dirty="0" smtClean="0"/>
              <a:t>program.</a:t>
            </a:r>
          </a:p>
          <a:p>
            <a:pPr marL="0" indent="0" algn="just">
              <a:buNone/>
            </a:pPr>
            <a:r>
              <a:rPr lang="en-US" sz="3000" dirty="0"/>
              <a:t>	</a:t>
            </a:r>
            <a:r>
              <a:rPr lang="en-US" sz="3000" dirty="0" smtClean="0"/>
              <a:t>1.</a:t>
            </a:r>
            <a:r>
              <a:rPr lang="en-US" sz="3000" b="1" dirty="0" smtClean="0"/>
              <a:t>NCA</a:t>
            </a:r>
            <a:r>
              <a:rPr lang="en-US" sz="3000" dirty="0" smtClean="0"/>
              <a:t> </a:t>
            </a:r>
            <a:r>
              <a:rPr lang="en-US" sz="3000" dirty="0"/>
              <a:t>for Cash requirements of department/agencies</a:t>
            </a:r>
            <a:r>
              <a:rPr lang="en-US" sz="3000" dirty="0" smtClean="0"/>
              <a:t>.	  </a:t>
            </a:r>
          </a:p>
          <a:p>
            <a:pPr marL="0" indent="0" algn="just">
              <a:buNone/>
            </a:pPr>
            <a:r>
              <a:rPr lang="en-US" sz="3000" dirty="0"/>
              <a:t>	</a:t>
            </a:r>
            <a:r>
              <a:rPr lang="en-US" sz="3000" dirty="0" smtClean="0"/>
              <a:t>2</a:t>
            </a:r>
            <a:r>
              <a:rPr lang="en-US" sz="3000" dirty="0"/>
              <a:t>. </a:t>
            </a:r>
            <a:r>
              <a:rPr lang="en-US" sz="3000" b="1" dirty="0"/>
              <a:t>Tax Remittance Advice (TRA) </a:t>
            </a:r>
            <a:r>
              <a:rPr lang="en-US" sz="3000" dirty="0"/>
              <a:t>for the remittance of 	withheld 	taxes computed or estimated as follows:</a:t>
            </a:r>
          </a:p>
          <a:p>
            <a:pPr marL="0" indent="0" algn="just">
              <a:buNone/>
            </a:pPr>
            <a:r>
              <a:rPr lang="en-US" sz="3000" dirty="0" smtClean="0"/>
              <a:t>	 </a:t>
            </a:r>
            <a:r>
              <a:rPr lang="en-US" sz="3000" dirty="0"/>
              <a:t>a. PS (salaries only) – </a:t>
            </a:r>
            <a:r>
              <a:rPr lang="en-US" sz="3000" dirty="0" smtClean="0"/>
              <a:t>250,000.00 and above 8%</a:t>
            </a:r>
            <a:endParaRPr lang="en-US" sz="3000" dirty="0"/>
          </a:p>
          <a:p>
            <a:pPr marL="0" indent="0" algn="just">
              <a:buNone/>
            </a:pPr>
            <a:r>
              <a:rPr lang="en-US" sz="3000" dirty="0" smtClean="0"/>
              <a:t>	 b</a:t>
            </a:r>
            <a:r>
              <a:rPr lang="en-US" sz="3000" dirty="0"/>
              <a:t>. MOOE and CO – 5 %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29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804519"/>
            <a:ext cx="11390812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3" y="2015732"/>
            <a:ext cx="10789920" cy="403237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4500" b="1" dirty="0"/>
              <a:t>3. BED 3 – Monthly Disbursement Programs (MDP )</a:t>
            </a:r>
          </a:p>
          <a:p>
            <a:pPr algn="just"/>
            <a:r>
              <a:rPr lang="en-US" sz="4500" b="1" dirty="0"/>
              <a:t>	Factors to consider</a:t>
            </a:r>
            <a:r>
              <a:rPr lang="en-US" sz="4500" b="1" dirty="0" smtClean="0"/>
              <a:t>:</a:t>
            </a:r>
            <a:endParaRPr lang="en-US" sz="4500" b="1" dirty="0"/>
          </a:p>
          <a:p>
            <a:pPr algn="just"/>
            <a:r>
              <a:rPr lang="en-US" sz="4500" b="1" dirty="0"/>
              <a:t>1. Seasonality </a:t>
            </a:r>
            <a:r>
              <a:rPr lang="en-US" sz="4500" b="1" dirty="0" smtClean="0"/>
              <a:t>(e.g. </a:t>
            </a:r>
            <a:r>
              <a:rPr lang="en-US" sz="4500" b="1" dirty="0"/>
              <a:t>peak/slack periods) of activities and other factors that will tend to influence programming.</a:t>
            </a:r>
          </a:p>
          <a:p>
            <a:pPr algn="just"/>
            <a:r>
              <a:rPr lang="en-US" sz="4500" b="1" dirty="0" smtClean="0"/>
              <a:t>MOOE</a:t>
            </a:r>
            <a:r>
              <a:rPr lang="en-US" sz="4500" dirty="0" smtClean="0"/>
              <a:t>- </a:t>
            </a:r>
            <a:r>
              <a:rPr lang="en-US" sz="4500" dirty="0"/>
              <a:t>shall consider activities /work program 	related to contractual obligation or schedule of 	operations, </a:t>
            </a:r>
            <a:r>
              <a:rPr lang="en-US" sz="4500" dirty="0" err="1"/>
              <a:t>e.g</a:t>
            </a:r>
            <a:r>
              <a:rPr lang="en-US" sz="4500" dirty="0"/>
              <a:t> payment of rentals, procurement 	of supplies &amp; materials, repair of School Building 	&amp; etc.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017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804519"/>
            <a:ext cx="11534503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0" y="2015732"/>
            <a:ext cx="11443063" cy="38756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/>
              <a:t>3. BED 3 – Monthly Disbursement Programs (MDP )</a:t>
            </a:r>
          </a:p>
          <a:p>
            <a:pPr algn="just"/>
            <a:r>
              <a:rPr lang="en-US" sz="2800" b="1" dirty="0" smtClean="0"/>
              <a:t>Factors </a:t>
            </a:r>
            <a:r>
              <a:rPr lang="en-US" sz="2800" b="1" dirty="0"/>
              <a:t>to consider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pPr algn="just"/>
            <a:r>
              <a:rPr lang="en-US" sz="2800" b="1" dirty="0"/>
              <a:t> </a:t>
            </a:r>
            <a:r>
              <a:rPr lang="en-US" sz="2800" dirty="0"/>
              <a:t> 2.  Inclusion of the requirement for the APP, and consistent with BED No</a:t>
            </a:r>
            <a:r>
              <a:rPr lang="en-US" sz="2800" dirty="0" smtClean="0"/>
              <a:t>. 4 </a:t>
            </a:r>
            <a:endParaRPr lang="en-US" sz="2800" dirty="0"/>
          </a:p>
          <a:p>
            <a:pPr algn="just"/>
            <a:r>
              <a:rPr lang="en-US" sz="2800" dirty="0"/>
              <a:t> 3.  Historical trend/data on actual disbursement, at least for the past three (3) years.</a:t>
            </a:r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41906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804519"/>
            <a:ext cx="11430000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DBM Circular No. 2016-9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Submission of the Annual Budget Execution Plan</a:t>
            </a:r>
            <a:r>
              <a:rPr lang="en-US" dirty="0"/>
              <a:t/>
            </a:r>
            <a:br>
              <a:rPr lang="en-US" dirty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74" y="2015732"/>
            <a:ext cx="10750731" cy="3450613"/>
          </a:xfrm>
        </p:spPr>
        <p:txBody>
          <a:bodyPr>
            <a:normAutofit/>
          </a:bodyPr>
          <a:lstStyle/>
          <a:p>
            <a:r>
              <a:rPr lang="en-US" sz="2800" dirty="0"/>
              <a:t>BED No. 3 (MDP) which is evaluated &amp; confirmed by the Agencies/department shall be the </a:t>
            </a:r>
            <a:r>
              <a:rPr lang="en-US" sz="2800" b="1" dirty="0"/>
              <a:t>basis for the comprehensive release of the NCA requirements for the 1</a:t>
            </a:r>
            <a:r>
              <a:rPr lang="en-US" sz="2800" b="1" baseline="30000" dirty="0"/>
              <a:t>st</a:t>
            </a:r>
            <a:r>
              <a:rPr lang="en-US" sz="2800" b="1" dirty="0"/>
              <a:t> Semester of the budget year</a:t>
            </a:r>
            <a:r>
              <a:rPr lang="en-US" sz="2800" dirty="0"/>
              <a:t>.</a:t>
            </a:r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24032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617</TotalTime>
  <Words>1173</Words>
  <Application>Microsoft Office PowerPoint</Application>
  <PresentationFormat>Widescreen</PresentationFormat>
  <Paragraphs>221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 JULIAN</vt:lpstr>
      <vt:lpstr>Arial</vt:lpstr>
      <vt:lpstr>Gill Sans MT</vt:lpstr>
      <vt:lpstr>Wingdings</vt:lpstr>
      <vt:lpstr>Gallery</vt:lpstr>
      <vt:lpstr>PREPARATION OF  ANNUAL SCHOOL BUDGET (ASB) ,  MONTHLY DISBURSEMENT PROGRAM (MDP) and ANNUAL PROCUREMENT PLAN-COMMON USE SUPPLIES &amp; EQUIPMENT (APP-CSE) 2019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DBM Circular No. 2016-9 Submission of the Annual Budget Execution Plan </vt:lpstr>
      <vt:lpstr>NOTICE TO ALL GOVERNMENT AGENCIES: SUBMISSION OF APP-CSE FOR 2019 </vt:lpstr>
      <vt:lpstr>NOTICE TO ALL GOVERNMENT AGENCIES: SUBMISSION OF APP-CSE FOR 2019</vt:lpstr>
      <vt:lpstr>NOTICE TO ALL GOVERNMENT AGENCIES: SUBMISSION OF APP-CSE FOR 2019</vt:lpstr>
      <vt:lpstr>NOTICE TO ALL GOVERNMENT AGENCIES: SUBMISSION OF APP-CSE FOR 2019</vt:lpstr>
      <vt:lpstr>NOTICE TO ALL GOVERNMENT AGENCIES: SUBMISSION OF APP-CSE FOR 2019</vt:lpstr>
      <vt:lpstr>DBM Circular No. 2016-9 Submission of the Annual Budget Execution Plan </vt:lpstr>
      <vt:lpstr>PowerPoint Presentation</vt:lpstr>
      <vt:lpstr>OTHER CONCERNS: </vt:lpstr>
      <vt:lpstr>Fidelity bond</vt:lpstr>
      <vt:lpstr>Fidelity bond</vt:lpstr>
      <vt:lpstr>Fidelity bond</vt:lpstr>
      <vt:lpstr>PowerPoint Presentation</vt:lpstr>
      <vt:lpstr>PowerPoint Presentation</vt:lpstr>
      <vt:lpstr>Additional tips: </vt:lpstr>
      <vt:lpstr>Additional tips: 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 ANNUAL SCHOOL BUDGET (ASB) ,  MONTHLY DISBURSEMENT PROGRAM (MDP) and ANNUAL PROCUREMENT PLAN-COMMON USE SUPPLIES &amp; EQUIPMENT (APP-CSE)</dc:title>
  <dc:creator>elmer</dc:creator>
  <cp:lastModifiedBy>dhal</cp:lastModifiedBy>
  <cp:revision>77</cp:revision>
  <dcterms:created xsi:type="dcterms:W3CDTF">2018-08-08T01:24:07Z</dcterms:created>
  <dcterms:modified xsi:type="dcterms:W3CDTF">2018-08-28T05:58:38Z</dcterms:modified>
</cp:coreProperties>
</file>