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9" r:id="rId61"/>
    <p:sldId id="318" r:id="rId62"/>
    <p:sldId id="315" r:id="rId63"/>
    <p:sldId id="316" r:id="rId64"/>
    <p:sldId id="317" r:id="rId65"/>
  </p:sldIdLst>
  <p:sldSz cx="9144000" cy="5143500" type="screen16x9"/>
  <p:notesSz cx="6858000" cy="9144000"/>
  <p:embeddedFontLst>
    <p:embeddedFont>
      <p:font typeface="Cooper Black" panose="0208090404030B020404" pitchFamily="18" charset="0"/>
      <p:regular r:id="rId67"/>
    </p:embeddedFont>
    <p:embeddedFont>
      <p:font typeface="Lobster" panose="020B0604020202020204" charset="0"/>
      <p:regular r:id="rId68"/>
    </p:embeddedFont>
    <p:embeddedFont>
      <p:font typeface="Merriweather" panose="020B060402020202020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bel Nacari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952A5B-0235-445B-BF9C-F0519F1B7FBB}">
  <a:tblStyle styleId="{73952A5B-0235-445B-BF9C-F0519F1B7FB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87" autoAdjust="0"/>
  </p:normalViewPr>
  <p:slideViewPr>
    <p:cSldViewPr snapToGrid="0">
      <p:cViewPr varScale="1">
        <p:scale>
          <a:sx n="68" d="100"/>
          <a:sy n="68" d="100"/>
        </p:scale>
        <p:origin x="144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0-01T08:02:56.659" idx="1">
    <p:pos x="6000" y="0"/>
    <p:tex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d9c90a95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d9c90a95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d9c90a95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d9c90a95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ab0fbce91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ab0fbce9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9ab0fbce9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9ab0fbce9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fil" sz="1200" dirty="0">
                <a:solidFill>
                  <a:schemeClr val="dk1"/>
                </a:solidFill>
              </a:rPr>
              <a:t>Like with the previous year, our basis for preparing our WFP is the NEP.  Lahat na po ba alam kong magkano ang budget allocation nyo this year, kumusta tumaas po ba or the same lang po last year? and Kumusta po ang utilization natin ng ating MOOE, kya po ba nting maka 100% utilization this year? </a:t>
            </a:r>
            <a:r>
              <a:rPr lang="en-SG" sz="1200" dirty="0">
                <a:solidFill>
                  <a:schemeClr val="dk1"/>
                </a:solidFill>
              </a:rPr>
              <a:t>K</a:t>
            </a:r>
            <a:r>
              <a:rPr lang="fil" sz="1200" dirty="0">
                <a:solidFill>
                  <a:schemeClr val="dk1"/>
                </a:solidFill>
              </a:rPr>
              <a:t>unin mo ang percentage ng increase</a:t>
            </a:r>
            <a:endParaRPr sz="12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ab0fbce91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ab0fbce9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ab0fbce91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ab0fbce9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9ab0fbce91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9ab0fbce91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go to the WFP</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d9c90a95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d9c90a95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d9c90a95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d9c90a95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d9c90a95c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9d9c90a95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9d9c90a95c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9d9c90a95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fil" sz="1200">
                <a:solidFill>
                  <a:schemeClr val="dk1"/>
                </a:solidFill>
              </a:rPr>
              <a:t>Regional Monitoring, Evaluation &amp; Adjustment, DMEA &amp; SMEA</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d9c90a95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d9c90a95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the outline of my presentation</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d9c90a95c_0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9d9c90a95c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9d9c90a95c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9d9c90a95c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d9c90a95c_0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9d9c90a95c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d9c90a95c_0_3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d9c90a95c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9d9c90a95c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9d9c90a95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d9c90a95c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d9c90a95c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9d9c90a95c_0_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9d9c90a95c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9d9c90ae5e_3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9d9c90ae5e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9d9c90ae5e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9d9c90ae5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9d9c90ae5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9d9c90ae5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d9c90a95c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d9c90a95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lets start from the simple introduction</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9d9c90ae5e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9d9c90ae5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fil" sz="1200">
                <a:solidFill>
                  <a:schemeClr val="dk1"/>
                </a:solidFill>
              </a:rPr>
              <a:t>This reflects the unit of measure for a particular output and/or output milestone and must be tangible</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9d9c90ae5e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9d9c90ae5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9d9c90ae5e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9d9c90ae5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9d9c90ae5e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9d9c90ae5e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9d9c90ae5e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9d9c90ae5e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9d9c90ae5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9d9c90ae5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9d9c90ae5e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9d9c90ae5e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9d9c90ae5e_2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9d9c90ae5e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9d9c90ae5e_2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9d9c90ae5e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9d9c90ae5e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9d9c90ae5e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d9c90a95c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d9c90a95c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9d9c90ae5e_2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9d9c90ae5e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9d9c90ae5e_2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9d9c90ae5e_2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9d9c90ae5e_2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9d9c90ae5e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9d9c90ae5e_2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9d9c90ae5e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9d9c90ae5e_2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9d9c90ae5e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9d9c90ae5e_2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9d9c90ae5e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9d9c90ae5e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9d9c90ae5e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Dapat</a:t>
            </a:r>
            <a:r>
              <a:rPr lang="en-US" dirty="0"/>
              <a:t> </a:t>
            </a:r>
            <a:r>
              <a:rPr lang="en-US" dirty="0" err="1"/>
              <a:t>isa</a:t>
            </a:r>
            <a:r>
              <a:rPr lang="en-US" dirty="0"/>
              <a:t> </a:t>
            </a:r>
            <a:r>
              <a:rPr lang="en-US" dirty="0" err="1"/>
              <a:t>isa</a:t>
            </a:r>
            <a:r>
              <a:rPr lang="en-US" dirty="0"/>
              <a:t> lang </a:t>
            </a:r>
            <a:r>
              <a:rPr lang="en-US" dirty="0" err="1"/>
              <a:t>pra</a:t>
            </a:r>
            <a:r>
              <a:rPr lang="en-US" dirty="0"/>
              <a:t> ma identify </a:t>
            </a:r>
            <a:r>
              <a:rPr lang="en-US" dirty="0" err="1"/>
              <a:t>alin</a:t>
            </a:r>
            <a:r>
              <a:rPr lang="en-US" dirty="0"/>
              <a:t> ANG </a:t>
            </a:r>
            <a:r>
              <a:rPr lang="en-US" dirty="0" err="1"/>
              <a:t>na</a:t>
            </a:r>
            <a:r>
              <a:rPr lang="en-US" dirty="0"/>
              <a:t> implement </a:t>
            </a:r>
            <a:r>
              <a:rPr lang="en-US" dirty="0" err="1"/>
              <a:t>alin</a:t>
            </a:r>
            <a:r>
              <a:rPr lang="en-US" dirty="0"/>
              <a:t> </a:t>
            </a:r>
            <a:r>
              <a:rPr lang="en-US" dirty="0" err="1"/>
              <a:t>hindi</a:t>
            </a:r>
            <a:endParaRPr lang="en-US" dirty="0"/>
          </a:p>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9d9c90ae5e_2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9d9c90ae5e_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9d9c90ae5e_2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9d9c90ae5e_2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9d9c90ae5e_3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9d9c90ae5e_3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9d9c90a95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9d9c90a95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ab0fbce91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9ab0fbce9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9ab0fbce91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9ab0fbce91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9d9c90ae5e_2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9d9c90ae5e_2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l"/>
              <a:t>mga common errors po natin total</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9d9c90ae5e_2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9d9c90ae5e_2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9d9c90ae5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9d9c90ae5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fil" sz="1200" dirty="0">
                <a:solidFill>
                  <a:schemeClr val="dk1"/>
                </a:solidFill>
              </a:rPr>
              <a:t>Remember: Hindi po ito paunahan sa pag submit.. Ang kailangan po namin is correct output. Please check the horizontal ang vertical total natin.  Absolute Value po tayo.. Paki round off po sa nearest peso.. You don’t have to copy all those Activities na nsa sample.. Just choose what is applicable to your schools.. You can change po kong ano ang nasa sample. Lalo na po kong me specific activities na po kayo na naka plan (AIP or SIP)</a:t>
            </a:r>
            <a:endParaRPr sz="1200"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Column V = column AM</a:t>
            </a:r>
          </a:p>
          <a:p>
            <a:pPr marL="0" lvl="0" indent="0" algn="l" rtl="0">
              <a:spcBef>
                <a:spcPts val="0"/>
              </a:spcBef>
              <a:spcAft>
                <a:spcPts val="0"/>
              </a:spcAft>
              <a:buNone/>
            </a:pPr>
            <a:r>
              <a:rPr lang="en-US" dirty="0"/>
              <a:t>Column AO = column AP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Make sure you drag the formula para </a:t>
            </a:r>
            <a:r>
              <a:rPr lang="en-US" dirty="0" err="1"/>
              <a:t>makasama</a:t>
            </a:r>
            <a:r>
              <a:rPr lang="en-US" dirty="0"/>
              <a:t> </a:t>
            </a:r>
            <a:r>
              <a:rPr lang="en-US" dirty="0" err="1"/>
              <a:t>lahat</a:t>
            </a:r>
            <a:r>
              <a:rPr lang="en-US" dirty="0"/>
              <a:t> ng amount </a:t>
            </a:r>
            <a:r>
              <a:rPr lang="en-US" dirty="0" err="1"/>
              <a:t>sa</a:t>
            </a:r>
            <a:r>
              <a:rPr lang="en-US"/>
              <a:t> total.</a:t>
            </a: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9e0ed5949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9e0ed5949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9d9c90ae5e_2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9d9c90ae5e_2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9ab0fbce9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9ab0fbce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9ab0fbce9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9ab0fbce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il">
                <a:solidFill>
                  <a:schemeClr val="dk1"/>
                </a:solidFill>
              </a:rPr>
              <a:t>kong pwede in a long side bond paper naka landscape.. wag na po yong tarpapel sobrong lapad nman tpos kakaunti lang naman.. you can delete those items na wala naman kyong nilagay na amount.. wag sobrang liit ng font na di na mabasa.. kya pa siguro hanga 10 ang font size.. at least blank ink.. paki tingnan ang total t baka po mga #### na lumalabas.. pagdugtungin nyo po ng paste.. submit nyo samin ng per district dalhin ng liason officer sa budget.. me transmittal po na naka attached..isang folder lang po or kong sobrang kapal 2 folders po..naka arrange po ha.. baka mga baliktaran mga pipirmahan ni sds..</a:t>
            </a:r>
            <a:endParaRPr dirty="0">
              <a:solidFill>
                <a:schemeClr val="dk1"/>
              </a:solidFill>
            </a:endParaRPr>
          </a:p>
          <a:p>
            <a:pPr marL="0" lvl="0" indent="0" algn="l" rtl="0">
              <a:spcBef>
                <a:spcPts val="0"/>
              </a:spcBef>
              <a:spcAft>
                <a:spcPts val="0"/>
              </a:spcAft>
              <a:buClr>
                <a:schemeClr val="dk1"/>
              </a:buClr>
              <a:buSzPts val="1100"/>
              <a:buFont typeface="Arial"/>
              <a:buNone/>
            </a:pPr>
            <a:r>
              <a:rPr lang="fil">
                <a:solidFill>
                  <a:schemeClr val="dk1"/>
                </a:solidFill>
              </a:rPr>
              <a:t>Thats for Non Autonomous Schools.. sa mga OUs ang gagawin nyo po na WFP is for your own consumption po ...pra na po yan sa online encoding natin sa URS ng BEDs. When you prepare your WFP try to meet all your teachers kong ppwede pra mkapagplan kayong mabuti pra sa 2021 budget nyo.</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9ab0fbce9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9ab0fbce9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d9c90a95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d9c90a95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9ab0fbce9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9ab0fbce9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84631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9ab0fbce9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9ab0fbce9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439269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9ab0fbce91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9ab0fbce9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9ab0fbce91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9ab0fbce9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9d9c90ae5e_2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9d9c90ae5e_2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il" dirty="0">
                <a:solidFill>
                  <a:schemeClr val="dk1"/>
                </a:solidFill>
              </a:rPr>
              <a:t>Other reminders po.. We are on the last quarter and I know some of you will prepare already for your last downlad.. please.. please double check your balances baka wala na kayong balance or overdraft na ang school nyo  ( its a big NO NO na maka incur kayo ng overdraft it is punishable by law)  Another Thing po… yong mga me for reimbursement or nandoon sa scheme na reimbursement dahil sa some problems.. another please please.. agahan nyo ang pagsubmit.. make sure na nakaabot sa budget at naka pasok sa accounting.. pra masabi natin na me ORS or na obligate na. at mabayaran kyo.. laging nangyayari na kong kailangan tpos na ang taon at tpos na kmi s reports me makikiusap na tulungan sila.. at karamihan hindi na grant dhil bawal narin po kming mag revised ng reports. </a:t>
            </a:r>
            <a:r>
              <a:rPr lang="en-SG" dirty="0">
                <a:solidFill>
                  <a:schemeClr val="dk1"/>
                </a:solidFill>
              </a:rPr>
              <a:t>S</a:t>
            </a:r>
            <a:r>
              <a:rPr lang="fil" dirty="0">
                <a:solidFill>
                  <a:schemeClr val="dk1"/>
                </a:solidFill>
              </a:rPr>
              <a:t>ayang po ng pera ng dahil sa kunting pagkukulang sa pagmonitor or naging mabagal sa pag prepare ng docs di umabot sa deadline..na chacharge sainyo.</a:t>
            </a: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e0ed5949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e0ed5949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d9c90a95c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d9c90a95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d9c90a95c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d9c90a95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il"/>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il"/>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il"/>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il"/>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il"/>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il"/>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il"/>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il"/>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il"/>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il"/>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il"/>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fil"/>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5.jpg"/><Relationship Id="rId2" Type="http://schemas.openxmlformats.org/officeDocument/2006/relationships/notesSlide" Target="../notesSlides/notesSlide21.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3.jpg"/><Relationship Id="rId10" Type="http://schemas.openxmlformats.org/officeDocument/2006/relationships/image" Target="../media/image17.png"/><Relationship Id="rId19" Type="http://schemas.openxmlformats.org/officeDocument/2006/relationships/image" Target="../media/image6.jp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2.png"/><Relationship Id="rId9" Type="http://schemas.openxmlformats.org/officeDocument/2006/relationships/image" Target="../media/image6.jp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5.jpg"/><Relationship Id="rId3" Type="http://schemas.openxmlformats.org/officeDocument/2006/relationships/image" Target="../media/image2.jp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4.png"/><Relationship Id="rId2" Type="http://schemas.openxmlformats.org/officeDocument/2006/relationships/notesSlide" Target="../notesSlides/notesSlide24.xml"/><Relationship Id="rId16" Type="http://schemas.openxmlformats.org/officeDocument/2006/relationships/image" Target="../media/image3.jpg"/><Relationship Id="rId20"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7.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jpg"/><Relationship Id="rId3" Type="http://schemas.openxmlformats.org/officeDocument/2006/relationships/image" Target="../media/image2.jpg"/><Relationship Id="rId7" Type="http://schemas.openxmlformats.org/officeDocument/2006/relationships/image" Target="../media/image37.png"/><Relationship Id="rId12"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jpg"/><Relationship Id="rId5" Type="http://schemas.openxmlformats.org/officeDocument/2006/relationships/image" Target="../media/image36.png"/><Relationship Id="rId15" Type="http://schemas.openxmlformats.org/officeDocument/2006/relationships/image" Target="../media/image6.jp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 Id="rId1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44.png"/><Relationship Id="rId12"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5.jpg"/><Relationship Id="rId5" Type="http://schemas.openxmlformats.org/officeDocument/2006/relationships/image" Target="../media/image42.png"/><Relationship Id="rId10" Type="http://schemas.openxmlformats.org/officeDocument/2006/relationships/image" Target="../media/image4.png"/><Relationship Id="rId4" Type="http://schemas.openxmlformats.org/officeDocument/2006/relationships/image" Target="../media/image41.png"/><Relationship Id="rId9" Type="http://schemas.openxmlformats.org/officeDocument/2006/relationships/image" Target="../media/image3.jpg"/></Relationships>
</file>

<file path=ppt/slides/_rels/slide2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2.jpg"/><Relationship Id="rId7" Type="http://schemas.openxmlformats.org/officeDocument/2006/relationships/image" Target="../media/image49.png"/><Relationship Id="rId12"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7.png"/><Relationship Id="rId5" Type="http://schemas.openxmlformats.org/officeDocument/2006/relationships/image" Target="../media/image47.png"/><Relationship Id="rId10" Type="http://schemas.openxmlformats.org/officeDocument/2006/relationships/image" Target="../media/image5.jpg"/><Relationship Id="rId4" Type="http://schemas.openxmlformats.org/officeDocument/2006/relationships/image" Target="../media/image46.png"/><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53.png"/><Relationship Id="rId12"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5.jpg"/><Relationship Id="rId5" Type="http://schemas.openxmlformats.org/officeDocument/2006/relationships/image" Target="../media/image51.png"/><Relationship Id="rId10" Type="http://schemas.openxmlformats.org/officeDocument/2006/relationships/image" Target="../media/image4.png"/><Relationship Id="rId4" Type="http://schemas.openxmlformats.org/officeDocument/2006/relationships/image" Target="../media/image50.png"/><Relationship Id="rId9"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56.png"/><Relationship Id="rId12"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5.jpg"/><Relationship Id="rId5" Type="http://schemas.openxmlformats.org/officeDocument/2006/relationships/image" Target="../media/image54.png"/><Relationship Id="rId10" Type="http://schemas.openxmlformats.org/officeDocument/2006/relationships/image" Target="../media/image4.png"/><Relationship Id="rId4" Type="http://schemas.openxmlformats.org/officeDocument/2006/relationships/image" Target="../media/image53.png"/><Relationship Id="rId9" Type="http://schemas.openxmlformats.org/officeDocument/2006/relationships/image" Target="../media/image3.jpg"/></Relationships>
</file>

<file path=ppt/slides/_rels/slide4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59.png"/><Relationship Id="rId12"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5.jpg"/><Relationship Id="rId5" Type="http://schemas.openxmlformats.org/officeDocument/2006/relationships/image" Target="../media/image54.png"/><Relationship Id="rId10" Type="http://schemas.openxmlformats.org/officeDocument/2006/relationships/image" Target="../media/image4.png"/><Relationship Id="rId4" Type="http://schemas.openxmlformats.org/officeDocument/2006/relationships/image" Target="../media/image53.png"/><Relationship Id="rId9" Type="http://schemas.openxmlformats.org/officeDocument/2006/relationships/image" Target="../media/image3.jpg"/></Relationships>
</file>

<file path=ppt/slides/_rels/slide4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2.jpg"/><Relationship Id="rId7" Type="http://schemas.openxmlformats.org/officeDocument/2006/relationships/image" Target="../media/image53.png"/><Relationship Id="rId12" Type="http://schemas.openxmlformats.org/officeDocument/2006/relationships/image" Target="../media/image6.jp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image" Target="../media/image7.png"/><Relationship Id="rId5" Type="http://schemas.openxmlformats.org/officeDocument/2006/relationships/image" Target="../media/image59.png"/><Relationship Id="rId10" Type="http://schemas.openxmlformats.org/officeDocument/2006/relationships/image" Target="../media/image5.jpg"/><Relationship Id="rId4" Type="http://schemas.openxmlformats.org/officeDocument/2006/relationships/image" Target="../media/image58.png"/><Relationship Id="rId9"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54.png"/><Relationship Id="rId10" Type="http://schemas.openxmlformats.org/officeDocument/2006/relationships/image" Target="../media/image6.jpg"/><Relationship Id="rId4" Type="http://schemas.openxmlformats.org/officeDocument/2006/relationships/image" Target="../media/image62.png"/><Relationship Id="rId9" Type="http://schemas.openxmlformats.org/officeDocument/2006/relationships/image" Target="../media/image7.png"/></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6.jpg"/><Relationship Id="rId5" Type="http://schemas.openxmlformats.org/officeDocument/2006/relationships/image" Target="../media/image64.png"/><Relationship Id="rId10" Type="http://schemas.openxmlformats.org/officeDocument/2006/relationships/image" Target="../media/image7.png"/><Relationship Id="rId4" Type="http://schemas.openxmlformats.org/officeDocument/2006/relationships/image" Target="../media/image63.png"/><Relationship Id="rId9" Type="http://schemas.openxmlformats.org/officeDocument/2006/relationships/image" Target="../media/image5.jpg"/></Relationships>
</file>

<file path=ppt/slides/_rels/slide4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2.jpg"/><Relationship Id="rId7" Type="http://schemas.openxmlformats.org/officeDocument/2006/relationships/image" Target="../media/image69.png"/><Relationship Id="rId12" Type="http://schemas.openxmlformats.org/officeDocument/2006/relationships/image" Target="../media/image6.jp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7.png"/><Relationship Id="rId5" Type="http://schemas.openxmlformats.org/officeDocument/2006/relationships/image" Target="../media/image67.png"/><Relationship Id="rId10" Type="http://schemas.openxmlformats.org/officeDocument/2006/relationships/image" Target="../media/image5.jpg"/><Relationship Id="rId4" Type="http://schemas.openxmlformats.org/officeDocument/2006/relationships/image" Target="../media/image66.png"/><Relationship Id="rId9" Type="http://schemas.openxmlformats.org/officeDocument/2006/relationships/image" Target="../media/image4.png"/></Relationships>
</file>

<file path=ppt/slides/_rels/slide4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2.jpg"/><Relationship Id="rId7" Type="http://schemas.openxmlformats.org/officeDocument/2006/relationships/image" Target="../media/image73.png"/><Relationship Id="rId12" Type="http://schemas.openxmlformats.org/officeDocument/2006/relationships/image" Target="../media/image6.jp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7.png"/><Relationship Id="rId5" Type="http://schemas.openxmlformats.org/officeDocument/2006/relationships/image" Target="../media/image71.png"/><Relationship Id="rId10" Type="http://schemas.openxmlformats.org/officeDocument/2006/relationships/image" Target="../media/image5.jpg"/><Relationship Id="rId4" Type="http://schemas.openxmlformats.org/officeDocument/2006/relationships/image" Target="../media/image70.png"/><Relationship Id="rId9" Type="http://schemas.openxmlformats.org/officeDocument/2006/relationships/image" Target="../media/image4.png"/></Relationships>
</file>

<file path=ppt/slides/_rels/slide4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5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hyperlink" Target="wfp%202021%20sample%20form.xlsx" TargetMode="External"/><Relationship Id="rId4" Type="http://schemas.openxmlformats.org/officeDocument/2006/relationships/image" Target="../media/image3.jpg"/><Relationship Id="rId9" Type="http://schemas.openxmlformats.org/officeDocument/2006/relationships/hyperlink" Target="wfp_2021_sample_form.xlsx"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5.jp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78.png"/><Relationship Id="rId9" Type="http://schemas.openxmlformats.org/officeDocument/2006/relationships/image" Target="../media/image6.jpg"/></Relationships>
</file>

<file path=ppt/slides/_rels/slide5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5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5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6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79.png"/></Relationships>
</file>

<file path=ppt/slides/_rels/slide6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79.png"/></Relationships>
</file>

<file path=ppt/slides/_rels/slide6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0.png"/></Relationships>
</file>

<file path=ppt/slides/_rels/slide6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82.png"/><Relationship Id="rId4" Type="http://schemas.openxmlformats.org/officeDocument/2006/relationships/image" Target="../media/image3.jpg"/><Relationship Id="rId9" Type="http://schemas.openxmlformats.org/officeDocument/2006/relationships/image" Target="../media/image81.png"/></Relationships>
</file>

<file path=ppt/slides/_rels/slide6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675475"/>
            <a:ext cx="8168700" cy="732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3600" b="1" dirty="0">
                <a:solidFill>
                  <a:srgbClr val="FFFFFF"/>
                </a:solidFill>
              </a:rPr>
              <a:t>PREPARATION OF WORK AND FINANCIAL PLAN (WFP) FOR FY 2021</a:t>
            </a:r>
            <a:endParaRPr sz="3600" b="1" dirty="0">
              <a:solidFill>
                <a:srgbClr val="FFFFFF"/>
              </a:solidFill>
            </a:endParaRPr>
          </a:p>
          <a:p>
            <a:pPr marL="0" lvl="0" indent="0" algn="ctr" rtl="0">
              <a:lnSpc>
                <a:spcPct val="115000"/>
              </a:lnSpc>
              <a:spcBef>
                <a:spcPts val="0"/>
              </a:spcBef>
              <a:spcAft>
                <a:spcPts val="0"/>
              </a:spcAft>
              <a:buNone/>
            </a:pPr>
            <a:endParaRPr sz="3600" b="1" dirty="0">
              <a:solidFill>
                <a:srgbClr val="FFFFFF"/>
              </a:solidFill>
            </a:endParaRPr>
          </a:p>
          <a:p>
            <a:pPr marL="0" lvl="0" indent="0" algn="ctr" rtl="0">
              <a:lnSpc>
                <a:spcPct val="115000"/>
              </a:lnSpc>
              <a:spcBef>
                <a:spcPts val="0"/>
              </a:spcBef>
              <a:spcAft>
                <a:spcPts val="0"/>
              </a:spcAft>
              <a:buNone/>
            </a:pPr>
            <a:r>
              <a:rPr lang="fil" sz="2400" b="1" i="1" dirty="0">
                <a:solidFill>
                  <a:srgbClr val="FFFFFF"/>
                </a:solidFill>
              </a:rPr>
              <a:t>October 7, 2020</a:t>
            </a:r>
            <a:endParaRPr sz="2400" b="1" i="1" dirty="0">
              <a:solidFill>
                <a:srgbClr val="FFFFFF"/>
              </a:solidFill>
            </a:endParaRPr>
          </a:p>
          <a:p>
            <a:pPr marL="0" lvl="0" indent="0" algn="ctr" rtl="0">
              <a:lnSpc>
                <a:spcPct val="115000"/>
              </a:lnSpc>
              <a:spcBef>
                <a:spcPts val="0"/>
              </a:spcBef>
              <a:spcAft>
                <a:spcPts val="0"/>
              </a:spcAft>
              <a:buNone/>
            </a:pPr>
            <a:r>
              <a:rPr lang="fil" sz="1600" i="1" dirty="0">
                <a:solidFill>
                  <a:srgbClr val="FFFFFF"/>
                </a:solidFill>
              </a:rPr>
              <a:t>School Division of Camarines Sur</a:t>
            </a:r>
            <a:endParaRPr sz="1600" i="1" dirty="0">
              <a:solidFill>
                <a:srgbClr val="FFFFFF"/>
              </a:solidFill>
            </a:endParaRPr>
          </a:p>
          <a:p>
            <a:pPr marL="0" lvl="0" indent="0" algn="ctr" rtl="0">
              <a:lnSpc>
                <a:spcPct val="115000"/>
              </a:lnSpc>
              <a:spcBef>
                <a:spcPts val="0"/>
              </a:spcBef>
              <a:spcAft>
                <a:spcPts val="0"/>
              </a:spcAft>
              <a:buNone/>
            </a:pPr>
            <a:r>
              <a:rPr lang="fil" sz="1600" i="1" dirty="0">
                <a:solidFill>
                  <a:srgbClr val="FFFFFF"/>
                </a:solidFill>
              </a:rPr>
              <a:t>San Jose, Pili, Camarines Sur</a:t>
            </a:r>
            <a:endParaRPr sz="1600" i="1" dirty="0">
              <a:solidFill>
                <a:srgbClr val="FFFFFF"/>
              </a:solidFill>
            </a:endParaRPr>
          </a:p>
          <a:p>
            <a:pPr marL="0" lvl="0" indent="0" algn="ctr" rtl="0">
              <a:spcBef>
                <a:spcPts val="0"/>
              </a:spcBef>
              <a:spcAft>
                <a:spcPts val="0"/>
              </a:spcAft>
              <a:buNone/>
            </a:pP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22"/>
          <p:cNvSpPr txBox="1">
            <a:spLocks noGrp="1"/>
          </p:cNvSpPr>
          <p:nvPr>
            <p:ph type="subTitle" idx="1"/>
          </p:nvPr>
        </p:nvSpPr>
        <p:spPr>
          <a:xfrm>
            <a:off x="209600" y="409400"/>
            <a:ext cx="68433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3000">
                <a:solidFill>
                  <a:srgbClr val="000000"/>
                </a:solidFill>
                <a:latin typeface="Merriweather"/>
                <a:ea typeface="Merriweather"/>
                <a:cs typeface="Merriweather"/>
                <a:sym typeface="Merriweather"/>
              </a:rPr>
              <a:t>Guidelines BEDs Preparation</a:t>
            </a:r>
            <a:endParaRPr sz="1000">
              <a:solidFill>
                <a:srgbClr val="000000"/>
              </a:solidFill>
              <a:latin typeface="Merriweather"/>
              <a:ea typeface="Merriweather"/>
              <a:cs typeface="Merriweather"/>
              <a:sym typeface="Merriweather"/>
            </a:endParaRPr>
          </a:p>
        </p:txBody>
      </p:sp>
      <p:sp>
        <p:nvSpPr>
          <p:cNvPr id="146" name="Google Shape;146;p22"/>
          <p:cNvSpPr txBox="1">
            <a:spLocks noGrp="1"/>
          </p:cNvSpPr>
          <p:nvPr>
            <p:ph type="subTitle" idx="1"/>
          </p:nvPr>
        </p:nvSpPr>
        <p:spPr>
          <a:xfrm>
            <a:off x="514400" y="1141400"/>
            <a:ext cx="6591300" cy="7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l" sz="1600">
                <a:solidFill>
                  <a:schemeClr val="dk1"/>
                </a:solidFill>
              </a:rPr>
              <a:t>Purposes:</a:t>
            </a:r>
            <a:endParaRPr sz="1600">
              <a:solidFill>
                <a:schemeClr val="dk1"/>
              </a:solidFill>
            </a:endParaRPr>
          </a:p>
          <a:p>
            <a:pPr marL="0" lvl="0" indent="0" algn="l" rtl="0">
              <a:lnSpc>
                <a:spcPct val="115000"/>
              </a:lnSpc>
              <a:spcBef>
                <a:spcPts val="700"/>
              </a:spcBef>
              <a:spcAft>
                <a:spcPts val="0"/>
              </a:spcAft>
              <a:buClr>
                <a:schemeClr val="dk1"/>
              </a:buClr>
              <a:buSzPts val="1100"/>
              <a:buFont typeface="Arial"/>
              <a:buNone/>
            </a:pPr>
            <a:r>
              <a:rPr lang="fil" sz="1600">
                <a:solidFill>
                  <a:schemeClr val="dk1"/>
                </a:solidFill>
              </a:rPr>
              <a:t>1.To align the BEDs with the information presented and being required for the (BFARs);</a:t>
            </a:r>
            <a:endParaRPr sz="1600">
              <a:solidFill>
                <a:schemeClr val="dk1"/>
              </a:solidFill>
            </a:endParaRPr>
          </a:p>
          <a:p>
            <a:pPr marL="0" lvl="0" indent="0" algn="l" rtl="0">
              <a:lnSpc>
                <a:spcPct val="115000"/>
              </a:lnSpc>
              <a:spcBef>
                <a:spcPts val="700"/>
              </a:spcBef>
              <a:spcAft>
                <a:spcPts val="0"/>
              </a:spcAft>
              <a:buClr>
                <a:schemeClr val="dk1"/>
              </a:buClr>
              <a:buSzPts val="1100"/>
              <a:buFont typeface="Arial"/>
              <a:buNone/>
            </a:pPr>
            <a:r>
              <a:rPr lang="fil" sz="1600">
                <a:solidFill>
                  <a:schemeClr val="dk1"/>
                </a:solidFill>
              </a:rPr>
              <a:t>2.To require agencies to furnish the DBM copies of the procurement documents being submitted to the (GPPB), and the DBM (PS), to ensure consistency of the information reflected in the BEDs with the procurement schedules/specifications;</a:t>
            </a:r>
            <a:endParaRPr sz="1600">
              <a:solidFill>
                <a:schemeClr val="dk1"/>
              </a:solidFill>
            </a:endParaRPr>
          </a:p>
          <a:p>
            <a:pPr marL="0" lvl="0" indent="0" algn="l" rtl="0">
              <a:lnSpc>
                <a:spcPct val="115000"/>
              </a:lnSpc>
              <a:spcBef>
                <a:spcPts val="700"/>
              </a:spcBef>
              <a:spcAft>
                <a:spcPts val="0"/>
              </a:spcAft>
              <a:buClr>
                <a:schemeClr val="dk1"/>
              </a:buClr>
              <a:buSzPts val="1100"/>
              <a:buFont typeface="Arial"/>
              <a:buNone/>
            </a:pPr>
            <a:r>
              <a:rPr lang="fil" sz="1600">
                <a:solidFill>
                  <a:schemeClr val="dk1"/>
                </a:solidFill>
              </a:rPr>
              <a:t>3.To reiterate the submission of the BEDs prescribed under DBM Circulars &amp; facilitate encoding in the URS.</a:t>
            </a:r>
            <a:endParaRPr sz="1600">
              <a:solidFill>
                <a:schemeClr val="dk1"/>
              </a:solidFill>
            </a:endParaRPr>
          </a:p>
          <a:p>
            <a:pPr marL="0" lvl="0" indent="0" algn="l" rtl="0">
              <a:spcBef>
                <a:spcPts val="0"/>
              </a:spcBef>
              <a:spcAft>
                <a:spcPts val="0"/>
              </a:spcAft>
              <a:buNone/>
            </a:pPr>
            <a:endParaRPr sz="800">
              <a:solidFill>
                <a:schemeClr val="dk1"/>
              </a:solidFill>
            </a:endParaRPr>
          </a:p>
          <a:p>
            <a:pPr marL="0" lvl="0" indent="0" algn="ctr" rtl="0">
              <a:spcBef>
                <a:spcPts val="0"/>
              </a:spcBef>
              <a:spcAft>
                <a:spcPts val="0"/>
              </a:spcAft>
              <a:buNone/>
            </a:pPr>
            <a:endParaRPr sz="2400"/>
          </a:p>
        </p:txBody>
      </p:sp>
      <p:pic>
        <p:nvPicPr>
          <p:cNvPr id="147" name="Google Shape;147;p22"/>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148" name="Google Shape;148;p22"/>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149" name="Google Shape;149;p22"/>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150" name="Google Shape;150;p22"/>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151" name="Google Shape;151;p22"/>
          <p:cNvPicPr preferRelativeResize="0"/>
          <p:nvPr/>
        </p:nvPicPr>
        <p:blipFill>
          <a:blip r:embed="rId8">
            <a:alphaModFix/>
          </a:blip>
          <a:stretch>
            <a:fillRect/>
          </a:stretch>
        </p:blipFill>
        <p:spPr>
          <a:xfrm>
            <a:off x="7429650" y="4325550"/>
            <a:ext cx="1466751" cy="817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3"/>
          <p:cNvSpPr txBox="1">
            <a:spLocks noGrp="1"/>
          </p:cNvSpPr>
          <p:nvPr>
            <p:ph type="subTitle" idx="1"/>
          </p:nvPr>
        </p:nvSpPr>
        <p:spPr>
          <a:xfrm>
            <a:off x="345950" y="1736550"/>
            <a:ext cx="61131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b="1">
                <a:solidFill>
                  <a:schemeClr val="dk1"/>
                </a:solidFill>
                <a:latin typeface="Lobster"/>
                <a:ea typeface="Lobster"/>
                <a:cs typeface="Lobster"/>
                <a:sym typeface="Lobster"/>
              </a:rPr>
              <a:t>National Expenditure Program</a:t>
            </a:r>
            <a:endParaRPr sz="1200">
              <a:latin typeface="Lobster"/>
              <a:ea typeface="Lobster"/>
              <a:cs typeface="Lobster"/>
              <a:sym typeface="Lobster"/>
            </a:endParaRPr>
          </a:p>
        </p:txBody>
      </p:sp>
      <p:pic>
        <p:nvPicPr>
          <p:cNvPr id="157" name="Google Shape;157;p23"/>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158" name="Google Shape;158;p23"/>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159" name="Google Shape;159;p23"/>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160" name="Google Shape;160;p23"/>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161" name="Google Shape;161;p23"/>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24"/>
          <p:cNvSpPr txBox="1">
            <a:spLocks noGrp="1"/>
          </p:cNvSpPr>
          <p:nvPr>
            <p:ph type="subTitle" idx="1"/>
          </p:nvPr>
        </p:nvSpPr>
        <p:spPr>
          <a:xfrm>
            <a:off x="390275" y="376775"/>
            <a:ext cx="61131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b="1">
                <a:solidFill>
                  <a:schemeClr val="dk1"/>
                </a:solidFill>
                <a:latin typeface="Merriweather"/>
                <a:ea typeface="Merriweather"/>
                <a:cs typeface="Merriweather"/>
                <a:sym typeface="Merriweather"/>
              </a:rPr>
              <a:t>National Expenditure Program</a:t>
            </a:r>
            <a:endParaRPr sz="1200">
              <a:latin typeface="Merriweather"/>
              <a:ea typeface="Merriweather"/>
              <a:cs typeface="Merriweather"/>
              <a:sym typeface="Merriweather"/>
            </a:endParaRPr>
          </a:p>
        </p:txBody>
      </p:sp>
      <p:pic>
        <p:nvPicPr>
          <p:cNvPr id="167" name="Google Shape;167;p24"/>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168" name="Google Shape;168;p24"/>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169" name="Google Shape;169;p24"/>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170" name="Google Shape;170;p24"/>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171" name="Google Shape;171;p24"/>
          <p:cNvPicPr preferRelativeResize="0"/>
          <p:nvPr/>
        </p:nvPicPr>
        <p:blipFill>
          <a:blip r:embed="rId8">
            <a:alphaModFix/>
          </a:blip>
          <a:stretch>
            <a:fillRect/>
          </a:stretch>
        </p:blipFill>
        <p:spPr>
          <a:xfrm>
            <a:off x="7448700" y="4325550"/>
            <a:ext cx="1466751" cy="817950"/>
          </a:xfrm>
          <a:prstGeom prst="rect">
            <a:avLst/>
          </a:prstGeom>
          <a:noFill/>
          <a:ln>
            <a:noFill/>
          </a:ln>
        </p:spPr>
      </p:pic>
      <p:pic>
        <p:nvPicPr>
          <p:cNvPr id="172" name="Google Shape;172;p24"/>
          <p:cNvPicPr preferRelativeResize="0"/>
          <p:nvPr/>
        </p:nvPicPr>
        <p:blipFill>
          <a:blip r:embed="rId9">
            <a:alphaModFix/>
          </a:blip>
          <a:stretch>
            <a:fillRect/>
          </a:stretch>
        </p:blipFill>
        <p:spPr>
          <a:xfrm>
            <a:off x="665101" y="960975"/>
            <a:ext cx="5455025" cy="2988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25"/>
          <p:cNvSpPr txBox="1">
            <a:spLocks noGrp="1"/>
          </p:cNvSpPr>
          <p:nvPr>
            <p:ph type="subTitle" idx="1"/>
          </p:nvPr>
        </p:nvSpPr>
        <p:spPr>
          <a:xfrm>
            <a:off x="296825" y="435500"/>
            <a:ext cx="64134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b="1">
                <a:solidFill>
                  <a:schemeClr val="dk1"/>
                </a:solidFill>
                <a:latin typeface="Merriweather"/>
                <a:ea typeface="Merriweather"/>
                <a:cs typeface="Merriweather"/>
                <a:sym typeface="Merriweather"/>
              </a:rPr>
              <a:t>National Expenditure Program</a:t>
            </a:r>
            <a:endParaRPr sz="1200">
              <a:latin typeface="Merriweather"/>
              <a:ea typeface="Merriweather"/>
              <a:cs typeface="Merriweather"/>
              <a:sym typeface="Merriweather"/>
            </a:endParaRPr>
          </a:p>
        </p:txBody>
      </p:sp>
      <p:pic>
        <p:nvPicPr>
          <p:cNvPr id="178" name="Google Shape;178;p25"/>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179" name="Google Shape;179;p25"/>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180" name="Google Shape;180;p25"/>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181" name="Google Shape;181;p25"/>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182" name="Google Shape;182;p25"/>
          <p:cNvPicPr preferRelativeResize="0"/>
          <p:nvPr/>
        </p:nvPicPr>
        <p:blipFill>
          <a:blip r:embed="rId8">
            <a:alphaModFix/>
          </a:blip>
          <a:stretch>
            <a:fillRect/>
          </a:stretch>
        </p:blipFill>
        <p:spPr>
          <a:xfrm>
            <a:off x="7448700" y="4325550"/>
            <a:ext cx="1466751" cy="817950"/>
          </a:xfrm>
          <a:prstGeom prst="rect">
            <a:avLst/>
          </a:prstGeom>
          <a:noFill/>
          <a:ln>
            <a:noFill/>
          </a:ln>
        </p:spPr>
      </p:pic>
      <p:pic>
        <p:nvPicPr>
          <p:cNvPr id="183" name="Google Shape;183;p25"/>
          <p:cNvPicPr preferRelativeResize="0"/>
          <p:nvPr/>
        </p:nvPicPr>
        <p:blipFill>
          <a:blip r:embed="rId9">
            <a:alphaModFix/>
          </a:blip>
          <a:stretch>
            <a:fillRect/>
          </a:stretch>
        </p:blipFill>
        <p:spPr>
          <a:xfrm>
            <a:off x="842475" y="1167500"/>
            <a:ext cx="5173050" cy="2808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26"/>
          <p:cNvSpPr txBox="1">
            <a:spLocks noGrp="1"/>
          </p:cNvSpPr>
          <p:nvPr>
            <p:ph type="subTitle" idx="1"/>
          </p:nvPr>
        </p:nvSpPr>
        <p:spPr>
          <a:xfrm>
            <a:off x="390275" y="376775"/>
            <a:ext cx="66369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3000" b="1">
                <a:solidFill>
                  <a:schemeClr val="dk1"/>
                </a:solidFill>
                <a:latin typeface="Merriweather"/>
                <a:ea typeface="Merriweather"/>
                <a:cs typeface="Merriweather"/>
                <a:sym typeface="Merriweather"/>
              </a:rPr>
              <a:t>National Expenditure Program</a:t>
            </a:r>
            <a:endParaRPr sz="1400">
              <a:latin typeface="Merriweather"/>
              <a:ea typeface="Merriweather"/>
              <a:cs typeface="Merriweather"/>
              <a:sym typeface="Merriweather"/>
            </a:endParaRPr>
          </a:p>
        </p:txBody>
      </p:sp>
      <p:pic>
        <p:nvPicPr>
          <p:cNvPr id="189" name="Google Shape;189;p26"/>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190" name="Google Shape;190;p26"/>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191" name="Google Shape;191;p26"/>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192" name="Google Shape;192;p26"/>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193" name="Google Shape;193;p26"/>
          <p:cNvPicPr preferRelativeResize="0"/>
          <p:nvPr/>
        </p:nvPicPr>
        <p:blipFill>
          <a:blip r:embed="rId8">
            <a:alphaModFix/>
          </a:blip>
          <a:stretch>
            <a:fillRect/>
          </a:stretch>
        </p:blipFill>
        <p:spPr>
          <a:xfrm>
            <a:off x="7448700" y="4325550"/>
            <a:ext cx="1466751" cy="817950"/>
          </a:xfrm>
          <a:prstGeom prst="rect">
            <a:avLst/>
          </a:prstGeom>
          <a:noFill/>
          <a:ln>
            <a:noFill/>
          </a:ln>
        </p:spPr>
      </p:pic>
      <p:pic>
        <p:nvPicPr>
          <p:cNvPr id="194" name="Google Shape;194;p26"/>
          <p:cNvPicPr preferRelativeResize="0"/>
          <p:nvPr/>
        </p:nvPicPr>
        <p:blipFill>
          <a:blip r:embed="rId9">
            <a:alphaModFix/>
          </a:blip>
          <a:stretch>
            <a:fillRect/>
          </a:stretch>
        </p:blipFill>
        <p:spPr>
          <a:xfrm>
            <a:off x="635575" y="1246663"/>
            <a:ext cx="5217400" cy="2941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27"/>
          <p:cNvSpPr txBox="1">
            <a:spLocks noGrp="1"/>
          </p:cNvSpPr>
          <p:nvPr>
            <p:ph type="subTitle" idx="1"/>
          </p:nvPr>
        </p:nvSpPr>
        <p:spPr>
          <a:xfrm>
            <a:off x="478950" y="1692200"/>
            <a:ext cx="66369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4000" b="1">
                <a:solidFill>
                  <a:schemeClr val="dk1"/>
                </a:solidFill>
                <a:latin typeface="Merriweather"/>
                <a:ea typeface="Merriweather"/>
                <a:cs typeface="Merriweather"/>
                <a:sym typeface="Merriweather"/>
              </a:rPr>
              <a:t>Basics of the WFP</a:t>
            </a:r>
            <a:endParaRPr sz="2400">
              <a:latin typeface="Merriweather"/>
              <a:ea typeface="Merriweather"/>
              <a:cs typeface="Merriweather"/>
              <a:sym typeface="Merriweather"/>
            </a:endParaRPr>
          </a:p>
        </p:txBody>
      </p:sp>
      <p:pic>
        <p:nvPicPr>
          <p:cNvPr id="200" name="Google Shape;200;p27"/>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201" name="Google Shape;201;p27"/>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202" name="Google Shape;202;p27"/>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203" name="Google Shape;203;p27"/>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204" name="Google Shape;204;p27"/>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28"/>
          <p:cNvSpPr txBox="1">
            <a:spLocks noGrp="1"/>
          </p:cNvSpPr>
          <p:nvPr>
            <p:ph type="subTitle" idx="1"/>
          </p:nvPr>
        </p:nvSpPr>
        <p:spPr>
          <a:xfrm>
            <a:off x="135525" y="399550"/>
            <a:ext cx="69366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3200" b="1">
                <a:solidFill>
                  <a:schemeClr val="dk1"/>
                </a:solidFill>
              </a:rPr>
              <a:t>What is the WFP?</a:t>
            </a:r>
            <a:endParaRPr sz="2000"/>
          </a:p>
        </p:txBody>
      </p:sp>
      <p:sp>
        <p:nvSpPr>
          <p:cNvPr id="210" name="Google Shape;210;p28"/>
          <p:cNvSpPr txBox="1">
            <a:spLocks noGrp="1"/>
          </p:cNvSpPr>
          <p:nvPr>
            <p:ph type="subTitle" idx="1"/>
          </p:nvPr>
        </p:nvSpPr>
        <p:spPr>
          <a:xfrm>
            <a:off x="654375" y="991800"/>
            <a:ext cx="5898900" cy="955800"/>
          </a:xfrm>
          <a:prstGeom prst="rect">
            <a:avLst/>
          </a:prstGeom>
        </p:spPr>
        <p:txBody>
          <a:bodyPr spcFirstLastPara="1" wrap="square" lIns="91425" tIns="91425" rIns="91425" bIns="91425" anchor="t" anchorCtr="0">
            <a:noAutofit/>
          </a:bodyPr>
          <a:lstStyle/>
          <a:p>
            <a:pPr marL="0" lvl="0" indent="0" algn="just" rtl="0">
              <a:lnSpc>
                <a:spcPct val="120000"/>
              </a:lnSpc>
              <a:spcBef>
                <a:spcPts val="1000"/>
              </a:spcBef>
              <a:spcAft>
                <a:spcPts val="0"/>
              </a:spcAft>
              <a:buClr>
                <a:schemeClr val="dk1"/>
              </a:buClr>
              <a:buSzPts val="1100"/>
              <a:buFont typeface="Arial"/>
              <a:buNone/>
            </a:pPr>
            <a:r>
              <a:rPr lang="fil" sz="2500">
                <a:solidFill>
                  <a:schemeClr val="dk1"/>
                </a:solidFill>
              </a:rPr>
              <a:t>•</a:t>
            </a:r>
            <a:r>
              <a:rPr lang="fil" sz="1700">
                <a:solidFill>
                  <a:schemeClr val="dk1"/>
                </a:solidFill>
              </a:rPr>
              <a:t>The </a:t>
            </a:r>
            <a:r>
              <a:rPr lang="fil" sz="1700" b="1">
                <a:solidFill>
                  <a:schemeClr val="dk1"/>
                </a:solidFill>
              </a:rPr>
              <a:t>Work and Financial Plan (WFP) </a:t>
            </a:r>
            <a:r>
              <a:rPr lang="fil" sz="1700">
                <a:solidFill>
                  <a:schemeClr val="dk1"/>
                </a:solidFill>
              </a:rPr>
              <a:t>is a Budget Execution Document (BED) which summarizes how the budget of an office is programmed for the whole fiscal year.</a:t>
            </a:r>
            <a:endParaRPr sz="1700">
              <a:solidFill>
                <a:schemeClr val="dk1"/>
              </a:solidFill>
            </a:endParaRPr>
          </a:p>
          <a:p>
            <a:pPr marL="0" lvl="0" indent="0" algn="just" rtl="0">
              <a:lnSpc>
                <a:spcPct val="120000"/>
              </a:lnSpc>
              <a:spcBef>
                <a:spcPts val="1000"/>
              </a:spcBef>
              <a:spcAft>
                <a:spcPts val="0"/>
              </a:spcAft>
              <a:buClr>
                <a:schemeClr val="dk1"/>
              </a:buClr>
              <a:buSzPts val="1100"/>
              <a:buFont typeface="Arial"/>
              <a:buNone/>
            </a:pPr>
            <a:r>
              <a:rPr lang="fil" sz="1700">
                <a:solidFill>
                  <a:schemeClr val="dk1"/>
                </a:solidFill>
              </a:rPr>
              <a:t>•The </a:t>
            </a:r>
            <a:r>
              <a:rPr lang="fil" sz="1700" b="1">
                <a:solidFill>
                  <a:schemeClr val="dk1"/>
                </a:solidFill>
              </a:rPr>
              <a:t>WFP</a:t>
            </a:r>
            <a:r>
              <a:rPr lang="fil" sz="1700">
                <a:solidFill>
                  <a:schemeClr val="dk1"/>
                </a:solidFill>
              </a:rPr>
              <a:t> Is composed of three (3) separate but synchronized parts:</a:t>
            </a:r>
            <a:endParaRPr sz="1700">
              <a:solidFill>
                <a:schemeClr val="dk1"/>
              </a:solidFill>
            </a:endParaRPr>
          </a:p>
          <a:p>
            <a:pPr marL="0" lvl="0" indent="457200" algn="just" rtl="0">
              <a:lnSpc>
                <a:spcPct val="120000"/>
              </a:lnSpc>
              <a:spcBef>
                <a:spcPts val="500"/>
              </a:spcBef>
              <a:spcAft>
                <a:spcPts val="0"/>
              </a:spcAft>
              <a:buClr>
                <a:schemeClr val="dk1"/>
              </a:buClr>
              <a:buSzPts val="1100"/>
              <a:buFont typeface="Arial"/>
              <a:buNone/>
            </a:pPr>
            <a:r>
              <a:rPr lang="fil" sz="1700">
                <a:solidFill>
                  <a:schemeClr val="dk1"/>
                </a:solidFill>
              </a:rPr>
              <a:t>•Physical plan</a:t>
            </a:r>
            <a:endParaRPr sz="1700">
              <a:solidFill>
                <a:schemeClr val="dk1"/>
              </a:solidFill>
            </a:endParaRPr>
          </a:p>
          <a:p>
            <a:pPr marL="0" lvl="0" indent="457200" algn="just" rtl="0">
              <a:lnSpc>
                <a:spcPct val="120000"/>
              </a:lnSpc>
              <a:spcBef>
                <a:spcPts val="500"/>
              </a:spcBef>
              <a:spcAft>
                <a:spcPts val="0"/>
              </a:spcAft>
              <a:buClr>
                <a:schemeClr val="dk1"/>
              </a:buClr>
              <a:buSzPts val="1100"/>
              <a:buFont typeface="Arial"/>
              <a:buNone/>
            </a:pPr>
            <a:r>
              <a:rPr lang="fil" sz="1700">
                <a:solidFill>
                  <a:schemeClr val="dk1"/>
                </a:solidFill>
              </a:rPr>
              <a:t>•Monthly obligation plan</a:t>
            </a:r>
            <a:endParaRPr sz="1700">
              <a:solidFill>
                <a:schemeClr val="dk1"/>
              </a:solidFill>
            </a:endParaRPr>
          </a:p>
          <a:p>
            <a:pPr marL="0" lvl="0" indent="457200" algn="just" rtl="0">
              <a:lnSpc>
                <a:spcPct val="120000"/>
              </a:lnSpc>
              <a:spcBef>
                <a:spcPts val="500"/>
              </a:spcBef>
              <a:spcAft>
                <a:spcPts val="0"/>
              </a:spcAft>
              <a:buClr>
                <a:schemeClr val="dk1"/>
              </a:buClr>
              <a:buSzPts val="1100"/>
              <a:buFont typeface="Arial"/>
              <a:buNone/>
            </a:pPr>
            <a:r>
              <a:rPr lang="fil" sz="1700">
                <a:solidFill>
                  <a:schemeClr val="dk1"/>
                </a:solidFill>
              </a:rPr>
              <a:t>•Monthly disbursement plan</a:t>
            </a:r>
            <a:endParaRPr sz="1700">
              <a:solidFill>
                <a:schemeClr val="dk1"/>
              </a:solidFill>
            </a:endParaRPr>
          </a:p>
          <a:p>
            <a:pPr marL="0" lvl="0" indent="0" algn="l" rtl="0">
              <a:lnSpc>
                <a:spcPct val="150000"/>
              </a:lnSpc>
              <a:spcBef>
                <a:spcPts val="1000"/>
              </a:spcBef>
              <a:spcAft>
                <a:spcPts val="0"/>
              </a:spcAft>
              <a:buNone/>
            </a:pPr>
            <a:endParaRPr sz="1300">
              <a:solidFill>
                <a:schemeClr val="dk1"/>
              </a:solidFill>
            </a:endParaRPr>
          </a:p>
          <a:p>
            <a:pPr marL="0" lvl="0" indent="0" algn="ctr" rtl="0">
              <a:spcBef>
                <a:spcPts val="0"/>
              </a:spcBef>
              <a:spcAft>
                <a:spcPts val="0"/>
              </a:spcAft>
              <a:buNone/>
            </a:pPr>
            <a:endParaRPr sz="2500"/>
          </a:p>
        </p:txBody>
      </p:sp>
      <p:pic>
        <p:nvPicPr>
          <p:cNvPr id="211" name="Google Shape;211;p28"/>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212" name="Google Shape;212;p28"/>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213" name="Google Shape;213;p28"/>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214" name="Google Shape;214;p28"/>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215" name="Google Shape;215;p28"/>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sp>
        <p:nvSpPr>
          <p:cNvPr id="220" name="Google Shape;220;p29"/>
          <p:cNvSpPr txBox="1">
            <a:spLocks noGrp="1"/>
          </p:cNvSpPr>
          <p:nvPr>
            <p:ph type="subTitle" idx="1"/>
          </p:nvPr>
        </p:nvSpPr>
        <p:spPr>
          <a:xfrm>
            <a:off x="311700" y="221700"/>
            <a:ext cx="68703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3000" b="1">
                <a:solidFill>
                  <a:schemeClr val="dk1"/>
                </a:solidFill>
                <a:latin typeface="Merriweather"/>
                <a:ea typeface="Merriweather"/>
                <a:cs typeface="Merriweather"/>
                <a:sym typeface="Merriweather"/>
              </a:rPr>
              <a:t>Parts of the WFP</a:t>
            </a:r>
            <a:endParaRPr sz="1800">
              <a:latin typeface="Merriweather"/>
              <a:ea typeface="Merriweather"/>
              <a:cs typeface="Merriweather"/>
              <a:sym typeface="Merriweather"/>
            </a:endParaRPr>
          </a:p>
        </p:txBody>
      </p:sp>
      <p:sp>
        <p:nvSpPr>
          <p:cNvPr id="221" name="Google Shape;221;p29"/>
          <p:cNvSpPr txBox="1">
            <a:spLocks noGrp="1"/>
          </p:cNvSpPr>
          <p:nvPr>
            <p:ph type="subTitle" idx="1"/>
          </p:nvPr>
        </p:nvSpPr>
        <p:spPr>
          <a:xfrm>
            <a:off x="457250" y="629850"/>
            <a:ext cx="6724800" cy="908100"/>
          </a:xfrm>
          <a:prstGeom prst="rect">
            <a:avLst/>
          </a:prstGeom>
        </p:spPr>
        <p:txBody>
          <a:bodyPr spcFirstLastPara="1" wrap="square" lIns="91425" tIns="91425" rIns="91425" bIns="91425" anchor="t" anchorCtr="0">
            <a:noAutofit/>
          </a:bodyPr>
          <a:lstStyle/>
          <a:p>
            <a:pPr marL="0" lvl="0" indent="0" algn="l" rtl="0">
              <a:lnSpc>
                <a:spcPct val="120000"/>
              </a:lnSpc>
              <a:spcBef>
                <a:spcPts val="1000"/>
              </a:spcBef>
              <a:spcAft>
                <a:spcPts val="0"/>
              </a:spcAft>
              <a:buClr>
                <a:schemeClr val="dk1"/>
              </a:buClr>
              <a:buSzPts val="1100"/>
              <a:buFont typeface="Arial"/>
              <a:buNone/>
            </a:pPr>
            <a:r>
              <a:rPr lang="fil" sz="2100">
                <a:solidFill>
                  <a:schemeClr val="dk1"/>
                </a:solidFill>
              </a:rPr>
              <a:t>•</a:t>
            </a:r>
            <a:r>
              <a:rPr lang="fil" sz="1500">
                <a:solidFill>
                  <a:schemeClr val="dk1"/>
                </a:solidFill>
              </a:rPr>
              <a:t>The </a:t>
            </a:r>
            <a:r>
              <a:rPr lang="fil" sz="1500" b="1">
                <a:solidFill>
                  <a:schemeClr val="dk1"/>
                </a:solidFill>
              </a:rPr>
              <a:t>PHYSICAL PLAN (BED No. 2)  </a:t>
            </a:r>
            <a:r>
              <a:rPr lang="fil" sz="1500">
                <a:solidFill>
                  <a:schemeClr val="dk1"/>
                </a:solidFill>
              </a:rPr>
              <a:t>contains the </a:t>
            </a:r>
            <a:r>
              <a:rPr lang="fil" sz="1500" u="sng">
                <a:solidFill>
                  <a:schemeClr val="dk1"/>
                </a:solidFill>
              </a:rPr>
              <a:t>performance targets </a:t>
            </a:r>
            <a:r>
              <a:rPr lang="fil" sz="1500">
                <a:solidFill>
                  <a:schemeClr val="dk1"/>
                </a:solidFill>
              </a:rPr>
              <a:t>of the unit’s key or major programs and projects.</a:t>
            </a:r>
            <a:endParaRPr sz="150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1500">
                <a:solidFill>
                  <a:schemeClr val="dk1"/>
                </a:solidFill>
              </a:rPr>
              <a:t>•The </a:t>
            </a:r>
            <a:r>
              <a:rPr lang="fil" sz="1500" b="1">
                <a:solidFill>
                  <a:schemeClr val="dk1"/>
                </a:solidFill>
              </a:rPr>
              <a:t>MONTHLY OBLIGATION PROGRAM (Financial Plan or BED No. 1) </a:t>
            </a:r>
            <a:r>
              <a:rPr lang="fil" sz="1500">
                <a:solidFill>
                  <a:schemeClr val="dk1"/>
                </a:solidFill>
              </a:rPr>
              <a:t>reflects the </a:t>
            </a:r>
            <a:r>
              <a:rPr lang="fil" sz="1500" u="sng">
                <a:solidFill>
                  <a:schemeClr val="dk1"/>
                </a:solidFill>
              </a:rPr>
              <a:t>cost needed to conduct the activity</a:t>
            </a:r>
            <a:r>
              <a:rPr lang="fil" sz="1500">
                <a:solidFill>
                  <a:schemeClr val="dk1"/>
                </a:solidFill>
              </a:rPr>
              <a:t> considering the budget ceiling set by the management and/or the approved budget as reflected in the GAA.</a:t>
            </a:r>
            <a:endParaRPr sz="150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1500">
                <a:solidFill>
                  <a:schemeClr val="dk1"/>
                </a:solidFill>
              </a:rPr>
              <a:t>•The </a:t>
            </a:r>
            <a:r>
              <a:rPr lang="fil" sz="1500" b="1">
                <a:solidFill>
                  <a:schemeClr val="dk1"/>
                </a:solidFill>
              </a:rPr>
              <a:t>MONTHLY DISBURSEMENT PROGRAM (BED No. 3) </a:t>
            </a:r>
            <a:r>
              <a:rPr lang="fil" sz="1500">
                <a:solidFill>
                  <a:schemeClr val="dk1"/>
                </a:solidFill>
              </a:rPr>
              <a:t>shows the </a:t>
            </a:r>
            <a:r>
              <a:rPr lang="fil" sz="1500" u="sng">
                <a:solidFill>
                  <a:schemeClr val="dk1"/>
                </a:solidFill>
              </a:rPr>
              <a:t>monthly disbursement requirements</a:t>
            </a:r>
            <a:r>
              <a:rPr lang="fil" sz="1500">
                <a:solidFill>
                  <a:schemeClr val="dk1"/>
                </a:solidFill>
              </a:rPr>
              <a:t> of the office which is the basis for issuance of NCA by the DBM, and other disbursement authorities. In plotting the amount, consider the timing of payments to be made. (e.g., Tax remittance advice, non-cash availment authority, cash disbursement ceiling). </a:t>
            </a:r>
            <a:endParaRPr sz="1500">
              <a:solidFill>
                <a:schemeClr val="dk1"/>
              </a:solidFill>
            </a:endParaRPr>
          </a:p>
          <a:p>
            <a:pPr marL="0" lvl="0" indent="0" algn="l" rtl="0">
              <a:lnSpc>
                <a:spcPct val="150000"/>
              </a:lnSpc>
              <a:spcBef>
                <a:spcPts val="1000"/>
              </a:spcBef>
              <a:spcAft>
                <a:spcPts val="0"/>
              </a:spcAft>
              <a:buNone/>
            </a:pPr>
            <a:endParaRPr sz="900">
              <a:solidFill>
                <a:schemeClr val="dk1"/>
              </a:solidFill>
            </a:endParaRPr>
          </a:p>
          <a:p>
            <a:pPr marL="0" lvl="0" indent="0" algn="ctr" rtl="0">
              <a:spcBef>
                <a:spcPts val="0"/>
              </a:spcBef>
              <a:spcAft>
                <a:spcPts val="0"/>
              </a:spcAft>
              <a:buNone/>
            </a:pPr>
            <a:endParaRPr sz="2400"/>
          </a:p>
        </p:txBody>
      </p:sp>
      <p:pic>
        <p:nvPicPr>
          <p:cNvPr id="222" name="Google Shape;222;p29"/>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223" name="Google Shape;223;p29"/>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224" name="Google Shape;224;p29"/>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225" name="Google Shape;225;p29"/>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226" name="Google Shape;226;p29"/>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sp>
        <p:nvSpPr>
          <p:cNvPr id="231" name="Google Shape;231;p30"/>
          <p:cNvSpPr txBox="1">
            <a:spLocks noGrp="1"/>
          </p:cNvSpPr>
          <p:nvPr>
            <p:ph type="subTitle" idx="1"/>
          </p:nvPr>
        </p:nvSpPr>
        <p:spPr>
          <a:xfrm>
            <a:off x="243950" y="395250"/>
            <a:ext cx="67854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3000" b="1">
                <a:solidFill>
                  <a:schemeClr val="dk1"/>
                </a:solidFill>
                <a:latin typeface="Merriweather"/>
                <a:ea typeface="Merriweather"/>
                <a:cs typeface="Merriweather"/>
                <a:sym typeface="Merriweather"/>
              </a:rPr>
              <a:t>WFP Highlights</a:t>
            </a:r>
            <a:endParaRPr sz="1800">
              <a:latin typeface="Merriweather"/>
              <a:ea typeface="Merriweather"/>
              <a:cs typeface="Merriweather"/>
              <a:sym typeface="Merriweather"/>
            </a:endParaRPr>
          </a:p>
        </p:txBody>
      </p:sp>
      <p:sp>
        <p:nvSpPr>
          <p:cNvPr id="232" name="Google Shape;232;p30"/>
          <p:cNvSpPr txBox="1">
            <a:spLocks noGrp="1"/>
          </p:cNvSpPr>
          <p:nvPr>
            <p:ph type="subTitle" idx="1"/>
          </p:nvPr>
        </p:nvSpPr>
        <p:spPr>
          <a:xfrm>
            <a:off x="787100" y="1026475"/>
            <a:ext cx="7434300" cy="732000"/>
          </a:xfrm>
          <a:prstGeom prst="rect">
            <a:avLst/>
          </a:prstGeom>
        </p:spPr>
        <p:txBody>
          <a:bodyPr spcFirstLastPara="1" wrap="square" lIns="91425" tIns="91425" rIns="91425" bIns="91425" anchor="t" anchorCtr="0">
            <a:noAutofit/>
          </a:bodyPr>
          <a:lstStyle/>
          <a:p>
            <a:pPr marL="0" lvl="0" indent="0" algn="l" rtl="0">
              <a:lnSpc>
                <a:spcPct val="120000"/>
              </a:lnSpc>
              <a:spcBef>
                <a:spcPts val="1000"/>
              </a:spcBef>
              <a:spcAft>
                <a:spcPts val="0"/>
              </a:spcAft>
              <a:buClr>
                <a:schemeClr val="dk1"/>
              </a:buClr>
              <a:buSzPts val="1100"/>
              <a:buFont typeface="Arial"/>
              <a:buNone/>
            </a:pPr>
            <a:r>
              <a:rPr lang="fil" sz="1600">
                <a:solidFill>
                  <a:schemeClr val="dk1"/>
                </a:solidFill>
              </a:rPr>
              <a:t>The WFP answers the following:</a:t>
            </a:r>
            <a:endParaRPr sz="160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fil" sz="1600">
                <a:solidFill>
                  <a:schemeClr val="dk1"/>
                </a:solidFill>
              </a:rPr>
              <a:t>•What are the office’s/schoolsprograms?</a:t>
            </a:r>
            <a:endParaRPr sz="160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fil" sz="1600">
                <a:solidFill>
                  <a:schemeClr val="dk1"/>
                </a:solidFill>
              </a:rPr>
              <a:t>•What are the outputs of each program?</a:t>
            </a:r>
            <a:endParaRPr sz="160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fil" sz="1600">
                <a:solidFill>
                  <a:schemeClr val="dk1"/>
                </a:solidFill>
              </a:rPr>
              <a:t>•What activities will be conducted to produce the outputs?</a:t>
            </a:r>
            <a:endParaRPr sz="160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fil" sz="1600">
                <a:solidFill>
                  <a:schemeClr val="dk1"/>
                </a:solidFill>
              </a:rPr>
              <a:t>•When will the activities be conducted?</a:t>
            </a:r>
            <a:endParaRPr sz="160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fil" sz="1600">
                <a:solidFill>
                  <a:schemeClr val="dk1"/>
                </a:solidFill>
              </a:rPr>
              <a:t>•How much will each activity cost?</a:t>
            </a:r>
            <a:endParaRPr sz="160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fil" sz="1600">
                <a:solidFill>
                  <a:schemeClr val="dk1"/>
                </a:solidFill>
              </a:rPr>
              <a:t>•When will the amount be obligated?</a:t>
            </a:r>
            <a:endParaRPr sz="160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fil" sz="1600">
                <a:solidFill>
                  <a:schemeClr val="dk1"/>
                </a:solidFill>
              </a:rPr>
              <a:t>•When will the amount be disbursed?</a:t>
            </a:r>
            <a:endParaRPr sz="1600">
              <a:solidFill>
                <a:schemeClr val="dk1"/>
              </a:solidFill>
            </a:endParaRPr>
          </a:p>
          <a:p>
            <a:pPr marL="0" lvl="0" indent="0" algn="l" rtl="0">
              <a:lnSpc>
                <a:spcPct val="150000"/>
              </a:lnSpc>
              <a:spcBef>
                <a:spcPts val="1000"/>
              </a:spcBef>
              <a:spcAft>
                <a:spcPts val="0"/>
              </a:spcAft>
              <a:buNone/>
            </a:pPr>
            <a:endParaRPr sz="1000">
              <a:solidFill>
                <a:schemeClr val="dk1"/>
              </a:solidFill>
            </a:endParaRPr>
          </a:p>
          <a:p>
            <a:pPr marL="0" lvl="0" indent="0" algn="ctr" rtl="0">
              <a:spcBef>
                <a:spcPts val="0"/>
              </a:spcBef>
              <a:spcAft>
                <a:spcPts val="0"/>
              </a:spcAft>
              <a:buNone/>
            </a:pPr>
            <a:endParaRPr sz="1400"/>
          </a:p>
        </p:txBody>
      </p:sp>
      <p:pic>
        <p:nvPicPr>
          <p:cNvPr id="233" name="Google Shape;233;p30"/>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234" name="Google Shape;234;p30"/>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235" name="Google Shape;235;p30"/>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236" name="Google Shape;236;p30"/>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237" name="Google Shape;237;p30"/>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sp>
        <p:nvSpPr>
          <p:cNvPr id="242" name="Google Shape;242;p31"/>
          <p:cNvSpPr txBox="1">
            <a:spLocks noGrp="1"/>
          </p:cNvSpPr>
          <p:nvPr>
            <p:ph type="subTitle" idx="1"/>
          </p:nvPr>
        </p:nvSpPr>
        <p:spPr>
          <a:xfrm>
            <a:off x="311700" y="365750"/>
            <a:ext cx="68703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2900" b="1">
                <a:solidFill>
                  <a:schemeClr val="dk1"/>
                </a:solidFill>
                <a:latin typeface="Merriweather"/>
                <a:ea typeface="Merriweather"/>
                <a:cs typeface="Merriweather"/>
                <a:sym typeface="Merriweather"/>
              </a:rPr>
              <a:t>Functions of the WFP</a:t>
            </a:r>
            <a:endParaRPr sz="1700">
              <a:latin typeface="Merriweather"/>
              <a:ea typeface="Merriweather"/>
              <a:cs typeface="Merriweather"/>
              <a:sym typeface="Merriweather"/>
            </a:endParaRPr>
          </a:p>
        </p:txBody>
      </p:sp>
      <p:sp>
        <p:nvSpPr>
          <p:cNvPr id="243" name="Google Shape;243;p31"/>
          <p:cNvSpPr txBox="1">
            <a:spLocks noGrp="1"/>
          </p:cNvSpPr>
          <p:nvPr>
            <p:ph type="subTitle" idx="1"/>
          </p:nvPr>
        </p:nvSpPr>
        <p:spPr>
          <a:xfrm>
            <a:off x="537600" y="890675"/>
            <a:ext cx="7434300" cy="732000"/>
          </a:xfrm>
          <a:prstGeom prst="rect">
            <a:avLst/>
          </a:prstGeom>
        </p:spPr>
        <p:txBody>
          <a:bodyPr spcFirstLastPara="1" wrap="square" lIns="91425" tIns="91425" rIns="91425" bIns="91425" anchor="t" anchorCtr="0">
            <a:noAutofit/>
          </a:bodyPr>
          <a:lstStyle/>
          <a:p>
            <a:pPr marL="0" lvl="0" indent="0" algn="l" rtl="0">
              <a:lnSpc>
                <a:spcPct val="120000"/>
              </a:lnSpc>
              <a:spcBef>
                <a:spcPts val="1000"/>
              </a:spcBef>
              <a:spcAft>
                <a:spcPts val="0"/>
              </a:spcAft>
              <a:buClr>
                <a:schemeClr val="dk1"/>
              </a:buClr>
              <a:buSzPts val="1100"/>
              <a:buFont typeface="Arial"/>
              <a:buNone/>
            </a:pPr>
            <a:r>
              <a:rPr lang="fil" sz="1400">
                <a:solidFill>
                  <a:schemeClr val="dk1"/>
                </a:solidFill>
              </a:rPr>
              <a:t>The </a:t>
            </a:r>
            <a:r>
              <a:rPr lang="fil" sz="1400" b="1">
                <a:solidFill>
                  <a:schemeClr val="dk1"/>
                </a:solidFill>
              </a:rPr>
              <a:t>WFP</a:t>
            </a:r>
            <a:r>
              <a:rPr lang="fil" sz="1400">
                <a:solidFill>
                  <a:schemeClr val="dk1"/>
                </a:solidFill>
              </a:rPr>
              <a:t> is a:</a:t>
            </a:r>
            <a:endParaRPr sz="1400">
              <a:solidFill>
                <a:schemeClr val="dk1"/>
              </a:solidFill>
            </a:endParaRPr>
          </a:p>
          <a:p>
            <a:pPr marL="0" lvl="0" indent="457200" algn="l" rtl="0">
              <a:lnSpc>
                <a:spcPct val="120000"/>
              </a:lnSpc>
              <a:spcBef>
                <a:spcPts val="500"/>
              </a:spcBef>
              <a:spcAft>
                <a:spcPts val="0"/>
              </a:spcAft>
              <a:buClr>
                <a:schemeClr val="dk1"/>
              </a:buClr>
              <a:buSzPts val="1100"/>
              <a:buFont typeface="Arial"/>
              <a:buNone/>
            </a:pPr>
            <a:r>
              <a:rPr lang="fil" sz="1400">
                <a:solidFill>
                  <a:schemeClr val="dk1"/>
                </a:solidFill>
              </a:rPr>
              <a:t>•Documentation of the office’s/schools annual plan</a:t>
            </a:r>
            <a:endParaRPr sz="1400">
              <a:solidFill>
                <a:schemeClr val="dk1"/>
              </a:solidFill>
            </a:endParaRPr>
          </a:p>
          <a:p>
            <a:pPr marL="0" lvl="0" indent="457200" algn="l" rtl="0">
              <a:lnSpc>
                <a:spcPct val="120000"/>
              </a:lnSpc>
              <a:spcBef>
                <a:spcPts val="500"/>
              </a:spcBef>
              <a:spcAft>
                <a:spcPts val="0"/>
              </a:spcAft>
              <a:buClr>
                <a:schemeClr val="dk1"/>
              </a:buClr>
              <a:buSzPts val="1100"/>
              <a:buFont typeface="Arial"/>
              <a:buNone/>
            </a:pPr>
            <a:r>
              <a:rPr lang="fil" sz="1400">
                <a:solidFill>
                  <a:schemeClr val="dk1"/>
                </a:solidFill>
              </a:rPr>
              <a:t>•Tool for monitoring &amp; evaluation</a:t>
            </a:r>
            <a:endParaRPr sz="1400">
              <a:solidFill>
                <a:schemeClr val="dk1"/>
              </a:solidFill>
            </a:endParaRPr>
          </a:p>
          <a:p>
            <a:pPr marL="0" lvl="0" indent="457200" algn="l" rtl="0">
              <a:lnSpc>
                <a:spcPct val="120000"/>
              </a:lnSpc>
              <a:spcBef>
                <a:spcPts val="500"/>
              </a:spcBef>
              <a:spcAft>
                <a:spcPts val="0"/>
              </a:spcAft>
              <a:buClr>
                <a:schemeClr val="dk1"/>
              </a:buClr>
              <a:buSzPts val="1100"/>
              <a:buFont typeface="Arial"/>
              <a:buNone/>
            </a:pPr>
            <a:r>
              <a:rPr lang="fil" sz="1400">
                <a:solidFill>
                  <a:schemeClr val="dk1"/>
                </a:solidFill>
              </a:rPr>
              <a:t>     •Physical &amp; financial targets vis-à-vis accomplishments</a:t>
            </a:r>
            <a:endParaRPr sz="1400">
              <a:solidFill>
                <a:schemeClr val="dk1"/>
              </a:solidFill>
            </a:endParaRPr>
          </a:p>
          <a:p>
            <a:pPr marL="0" lvl="0" indent="457200" algn="l" rtl="0">
              <a:lnSpc>
                <a:spcPct val="120000"/>
              </a:lnSpc>
              <a:spcBef>
                <a:spcPts val="500"/>
              </a:spcBef>
              <a:spcAft>
                <a:spcPts val="0"/>
              </a:spcAft>
              <a:buClr>
                <a:schemeClr val="dk1"/>
              </a:buClr>
              <a:buSzPts val="1100"/>
              <a:buFont typeface="Arial"/>
              <a:buNone/>
            </a:pPr>
            <a:r>
              <a:rPr lang="fil" sz="1400">
                <a:solidFill>
                  <a:schemeClr val="dk1"/>
                </a:solidFill>
              </a:rPr>
              <a:t>     •RMEA, DMEA &amp; SMEA</a:t>
            </a:r>
            <a:endParaRPr sz="140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1400">
                <a:solidFill>
                  <a:schemeClr val="dk1"/>
                </a:solidFill>
              </a:rPr>
              <a:t>The </a:t>
            </a:r>
            <a:r>
              <a:rPr lang="fil" sz="1400" b="1">
                <a:solidFill>
                  <a:schemeClr val="dk1"/>
                </a:solidFill>
              </a:rPr>
              <a:t>WFP</a:t>
            </a:r>
            <a:r>
              <a:rPr lang="fil" sz="1400">
                <a:solidFill>
                  <a:schemeClr val="dk1"/>
                </a:solidFill>
              </a:rPr>
              <a:t> ensures that all activities:</a:t>
            </a:r>
            <a:endParaRPr sz="140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fil" sz="1400">
                <a:solidFill>
                  <a:schemeClr val="dk1"/>
                </a:solidFill>
              </a:rPr>
              <a:t>        •Are aligned to a higher level objective</a:t>
            </a:r>
            <a:endParaRPr sz="140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fil" sz="1400">
                <a:solidFill>
                  <a:schemeClr val="dk1"/>
                </a:solidFill>
              </a:rPr>
              <a:t>        •Have a ready budget</a:t>
            </a:r>
            <a:endParaRPr sz="140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fil" sz="1400">
                <a:solidFill>
                  <a:schemeClr val="dk1"/>
                </a:solidFill>
              </a:rPr>
              <a:t>        •Are scheduled properly</a:t>
            </a:r>
            <a:endParaRPr sz="1400">
              <a:solidFill>
                <a:schemeClr val="dk1"/>
              </a:solidFill>
            </a:endParaRPr>
          </a:p>
          <a:p>
            <a:pPr marL="0" lvl="0" indent="0" algn="l" rtl="0">
              <a:lnSpc>
                <a:spcPct val="120000"/>
              </a:lnSpc>
              <a:spcBef>
                <a:spcPts val="500"/>
              </a:spcBef>
              <a:spcAft>
                <a:spcPts val="0"/>
              </a:spcAft>
              <a:buClr>
                <a:schemeClr val="dk1"/>
              </a:buClr>
              <a:buSzPts val="1100"/>
              <a:buFont typeface="Arial"/>
              <a:buNone/>
            </a:pPr>
            <a:endParaRPr sz="1000">
              <a:solidFill>
                <a:schemeClr val="dk1"/>
              </a:solidFill>
            </a:endParaRPr>
          </a:p>
          <a:p>
            <a:pPr marL="0" lvl="0" indent="0" algn="l" rtl="0">
              <a:lnSpc>
                <a:spcPct val="150000"/>
              </a:lnSpc>
              <a:spcBef>
                <a:spcPts val="1000"/>
              </a:spcBef>
              <a:spcAft>
                <a:spcPts val="0"/>
              </a:spcAft>
              <a:buNone/>
            </a:pPr>
            <a:endParaRPr sz="1200">
              <a:solidFill>
                <a:schemeClr val="dk1"/>
              </a:solidFill>
            </a:endParaRPr>
          </a:p>
          <a:p>
            <a:pPr marL="0" lvl="0" indent="0" algn="ctr" rtl="0">
              <a:spcBef>
                <a:spcPts val="0"/>
              </a:spcBef>
              <a:spcAft>
                <a:spcPts val="0"/>
              </a:spcAft>
              <a:buNone/>
            </a:pPr>
            <a:endParaRPr sz="1600"/>
          </a:p>
        </p:txBody>
      </p:sp>
      <p:pic>
        <p:nvPicPr>
          <p:cNvPr id="244" name="Google Shape;244;p31"/>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245" name="Google Shape;245;p31"/>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246" name="Google Shape;246;p31"/>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247" name="Google Shape;247;p31"/>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248" name="Google Shape;248;p31"/>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subTitle" idx="1"/>
          </p:nvPr>
        </p:nvSpPr>
        <p:spPr>
          <a:xfrm>
            <a:off x="-278850" y="390600"/>
            <a:ext cx="7708500" cy="97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3000" b="1">
                <a:solidFill>
                  <a:schemeClr val="dk1"/>
                </a:solidFill>
                <a:latin typeface="Merriweather"/>
                <a:ea typeface="Merriweather"/>
                <a:cs typeface="Merriweather"/>
                <a:sym typeface="Merriweather"/>
              </a:rPr>
              <a:t>Presentation Outline</a:t>
            </a:r>
            <a:endParaRPr sz="1800">
              <a:latin typeface="Merriweather"/>
              <a:ea typeface="Merriweather"/>
              <a:cs typeface="Merriweather"/>
              <a:sym typeface="Merriweather"/>
            </a:endParaRPr>
          </a:p>
        </p:txBody>
      </p:sp>
      <p:sp>
        <p:nvSpPr>
          <p:cNvPr id="60" name="Google Shape;60;p14"/>
          <p:cNvSpPr txBox="1">
            <a:spLocks noGrp="1"/>
          </p:cNvSpPr>
          <p:nvPr>
            <p:ph type="subTitle" idx="1"/>
          </p:nvPr>
        </p:nvSpPr>
        <p:spPr>
          <a:xfrm>
            <a:off x="854850" y="1083000"/>
            <a:ext cx="7434300" cy="7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l" sz="1500" dirty="0">
                <a:solidFill>
                  <a:schemeClr val="dk1"/>
                </a:solidFill>
              </a:rPr>
              <a:t>1. Introduction</a:t>
            </a:r>
            <a:endParaRPr sz="1500" dirty="0">
              <a:solidFill>
                <a:schemeClr val="dk1"/>
              </a:solidFill>
            </a:endParaRPr>
          </a:p>
          <a:p>
            <a:pPr marL="0" lvl="0" indent="0" algn="l" rtl="0">
              <a:lnSpc>
                <a:spcPct val="150000"/>
              </a:lnSpc>
              <a:spcBef>
                <a:spcPts val="1000"/>
              </a:spcBef>
              <a:spcAft>
                <a:spcPts val="0"/>
              </a:spcAft>
              <a:buClr>
                <a:schemeClr val="dk1"/>
              </a:buClr>
              <a:buSzPts val="1100"/>
              <a:buFont typeface="Arial"/>
              <a:buNone/>
            </a:pPr>
            <a:r>
              <a:rPr lang="fil" sz="1500" dirty="0">
                <a:solidFill>
                  <a:schemeClr val="dk1"/>
                </a:solidFill>
              </a:rPr>
              <a:t>2. National Expenditure Program</a:t>
            </a:r>
            <a:endParaRPr sz="1500" dirty="0">
              <a:solidFill>
                <a:schemeClr val="dk1"/>
              </a:solidFill>
            </a:endParaRPr>
          </a:p>
          <a:p>
            <a:pPr marL="0" lvl="0" indent="0" algn="l" rtl="0">
              <a:lnSpc>
                <a:spcPct val="150000"/>
              </a:lnSpc>
              <a:spcBef>
                <a:spcPts val="1000"/>
              </a:spcBef>
              <a:spcAft>
                <a:spcPts val="0"/>
              </a:spcAft>
              <a:buClr>
                <a:schemeClr val="dk1"/>
              </a:buClr>
              <a:buSzPts val="1100"/>
              <a:buFont typeface="Arial"/>
              <a:buNone/>
            </a:pPr>
            <a:r>
              <a:rPr lang="fil" sz="1500" dirty="0">
                <a:solidFill>
                  <a:schemeClr val="dk1"/>
                </a:solidFill>
              </a:rPr>
              <a:t>3.The Work and Financial Plan</a:t>
            </a:r>
            <a:endParaRPr sz="1500" dirty="0">
              <a:solidFill>
                <a:schemeClr val="dk1"/>
              </a:solidFill>
            </a:endParaRPr>
          </a:p>
          <a:p>
            <a:pPr marL="0" lvl="0" indent="0" algn="l" rtl="0">
              <a:lnSpc>
                <a:spcPct val="150000"/>
              </a:lnSpc>
              <a:spcBef>
                <a:spcPts val="1000"/>
              </a:spcBef>
              <a:spcAft>
                <a:spcPts val="0"/>
              </a:spcAft>
              <a:buClr>
                <a:schemeClr val="dk1"/>
              </a:buClr>
              <a:buSzPts val="1100"/>
              <a:buFont typeface="Arial"/>
              <a:buNone/>
            </a:pPr>
            <a:r>
              <a:rPr lang="fil" sz="1500" dirty="0">
                <a:solidFill>
                  <a:schemeClr val="dk1"/>
                </a:solidFill>
              </a:rPr>
              <a:t>4.Hierarchy of Objectives</a:t>
            </a:r>
            <a:endParaRPr sz="1500" dirty="0">
              <a:solidFill>
                <a:schemeClr val="dk1"/>
              </a:solidFill>
            </a:endParaRPr>
          </a:p>
          <a:p>
            <a:pPr marL="0" lvl="0" indent="0" algn="l" rtl="0">
              <a:lnSpc>
                <a:spcPct val="150000"/>
              </a:lnSpc>
              <a:spcBef>
                <a:spcPts val="1000"/>
              </a:spcBef>
              <a:spcAft>
                <a:spcPts val="0"/>
              </a:spcAft>
              <a:buClr>
                <a:schemeClr val="dk1"/>
              </a:buClr>
              <a:buSzPts val="1100"/>
              <a:buFont typeface="Arial"/>
              <a:buNone/>
            </a:pPr>
            <a:r>
              <a:rPr lang="fil" sz="1500" dirty="0">
                <a:solidFill>
                  <a:schemeClr val="dk1"/>
                </a:solidFill>
              </a:rPr>
              <a:t>5.Elements of the Work and Financial Plan</a:t>
            </a:r>
            <a:endParaRPr sz="1500" dirty="0">
              <a:solidFill>
                <a:schemeClr val="dk1"/>
              </a:solidFill>
            </a:endParaRPr>
          </a:p>
          <a:p>
            <a:pPr marL="0" lvl="0" indent="0" algn="l" rtl="0">
              <a:lnSpc>
                <a:spcPct val="150000"/>
              </a:lnSpc>
              <a:spcBef>
                <a:spcPts val="1000"/>
              </a:spcBef>
              <a:spcAft>
                <a:spcPts val="0"/>
              </a:spcAft>
              <a:buClr>
                <a:schemeClr val="dk1"/>
              </a:buClr>
              <a:buSzPts val="1100"/>
              <a:buFont typeface="Arial"/>
              <a:buNone/>
            </a:pPr>
            <a:r>
              <a:rPr lang="fil" sz="1500" dirty="0">
                <a:solidFill>
                  <a:schemeClr val="dk1"/>
                </a:solidFill>
              </a:rPr>
              <a:t>6.Alignment of Elements</a:t>
            </a:r>
            <a:endParaRPr sz="1500" dirty="0">
              <a:solidFill>
                <a:schemeClr val="dk1"/>
              </a:solidFill>
            </a:endParaRPr>
          </a:p>
          <a:p>
            <a:pPr marL="0" lvl="0" indent="0" algn="l" rtl="0">
              <a:lnSpc>
                <a:spcPct val="150000"/>
              </a:lnSpc>
              <a:spcBef>
                <a:spcPts val="1000"/>
              </a:spcBef>
              <a:spcAft>
                <a:spcPts val="0"/>
              </a:spcAft>
              <a:buClr>
                <a:schemeClr val="dk1"/>
              </a:buClr>
              <a:buSzPts val="1100"/>
              <a:buFont typeface="Arial"/>
              <a:buNone/>
            </a:pPr>
            <a:r>
              <a:rPr lang="fil" sz="1500" dirty="0">
                <a:solidFill>
                  <a:schemeClr val="dk1"/>
                </a:solidFill>
              </a:rPr>
              <a:t>7.Sample Practices</a:t>
            </a:r>
            <a:endParaRPr sz="1500" dirty="0">
              <a:solidFill>
                <a:schemeClr val="dk1"/>
              </a:solidFill>
            </a:endParaRPr>
          </a:p>
          <a:p>
            <a:pPr marL="0" lvl="0" indent="0" algn="ctr" rtl="0">
              <a:spcBef>
                <a:spcPts val="0"/>
              </a:spcBef>
              <a:spcAft>
                <a:spcPts val="0"/>
              </a:spcAft>
              <a:buNone/>
            </a:pPr>
            <a:endParaRPr sz="2000" dirty="0"/>
          </a:p>
        </p:txBody>
      </p:sp>
      <p:pic>
        <p:nvPicPr>
          <p:cNvPr id="61" name="Google Shape;61;p14"/>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62" name="Google Shape;62;p14"/>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63" name="Google Shape;63;p14"/>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64" name="Google Shape;64;p14"/>
          <p:cNvPicPr preferRelativeResize="0"/>
          <p:nvPr/>
        </p:nvPicPr>
        <p:blipFill>
          <a:blip r:embed="rId7">
            <a:alphaModFix/>
          </a:blip>
          <a:stretch>
            <a:fillRect/>
          </a:stretch>
        </p:blipFill>
        <p:spPr>
          <a:xfrm>
            <a:off x="7429650" y="4325550"/>
            <a:ext cx="1466751" cy="817950"/>
          </a:xfrm>
          <a:prstGeom prst="rect">
            <a:avLst/>
          </a:prstGeom>
          <a:noFill/>
          <a:ln>
            <a:noFill/>
          </a:ln>
        </p:spPr>
      </p:pic>
      <p:pic>
        <p:nvPicPr>
          <p:cNvPr id="65" name="Google Shape;65;p14"/>
          <p:cNvPicPr preferRelativeResize="0"/>
          <p:nvPr/>
        </p:nvPicPr>
        <p:blipFill>
          <a:blip r:embed="rId8">
            <a:alphaModFix/>
          </a:blip>
          <a:stretch>
            <a:fillRect/>
          </a:stretch>
        </p:blipFill>
        <p:spPr>
          <a:xfrm>
            <a:off x="6120125" y="4325550"/>
            <a:ext cx="1557075" cy="8179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Google Shape;253;p32"/>
          <p:cNvSpPr txBox="1">
            <a:spLocks noGrp="1"/>
          </p:cNvSpPr>
          <p:nvPr>
            <p:ph type="subTitle" idx="1"/>
          </p:nvPr>
        </p:nvSpPr>
        <p:spPr>
          <a:xfrm>
            <a:off x="787100" y="1407475"/>
            <a:ext cx="5894100" cy="7320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fil" sz="2500">
                <a:solidFill>
                  <a:schemeClr val="dk1"/>
                </a:solidFill>
              </a:rPr>
              <a:t>What do we consider in preparing the Work and Financial Plan?</a:t>
            </a:r>
            <a:endParaRPr sz="2500">
              <a:solidFill>
                <a:schemeClr val="dk1"/>
              </a:solidFill>
            </a:endParaRPr>
          </a:p>
          <a:p>
            <a:pPr marL="0" lvl="0" indent="0" algn="l" rtl="0">
              <a:lnSpc>
                <a:spcPct val="150000"/>
              </a:lnSpc>
              <a:spcBef>
                <a:spcPts val="1000"/>
              </a:spcBef>
              <a:spcAft>
                <a:spcPts val="0"/>
              </a:spcAft>
              <a:buNone/>
            </a:pPr>
            <a:endParaRPr sz="2000">
              <a:solidFill>
                <a:schemeClr val="dk1"/>
              </a:solidFill>
            </a:endParaRPr>
          </a:p>
          <a:p>
            <a:pPr marL="0" lvl="0" indent="0" algn="ctr" rtl="0">
              <a:spcBef>
                <a:spcPts val="0"/>
              </a:spcBef>
              <a:spcAft>
                <a:spcPts val="0"/>
              </a:spcAft>
              <a:buNone/>
            </a:pPr>
            <a:endParaRPr sz="2400"/>
          </a:p>
        </p:txBody>
      </p:sp>
      <p:pic>
        <p:nvPicPr>
          <p:cNvPr id="254" name="Google Shape;254;p32"/>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255" name="Google Shape;255;p32"/>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256" name="Google Shape;256;p32"/>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257" name="Google Shape;257;p32"/>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258" name="Google Shape;258;p32"/>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2"/>
        <p:cNvGrpSpPr/>
        <p:nvPr/>
      </p:nvGrpSpPr>
      <p:grpSpPr>
        <a:xfrm>
          <a:off x="0" y="0"/>
          <a:ext cx="0" cy="0"/>
          <a:chOff x="0" y="0"/>
          <a:chExt cx="0" cy="0"/>
        </a:xfrm>
      </p:grpSpPr>
      <p:sp>
        <p:nvSpPr>
          <p:cNvPr id="263" name="Google Shape;263;p33"/>
          <p:cNvSpPr txBox="1">
            <a:spLocks noGrp="1"/>
          </p:cNvSpPr>
          <p:nvPr>
            <p:ph type="subTitle" idx="1"/>
          </p:nvPr>
        </p:nvSpPr>
        <p:spPr>
          <a:xfrm>
            <a:off x="84325" y="421300"/>
            <a:ext cx="75549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2500" b="1">
                <a:solidFill>
                  <a:schemeClr val="dk1"/>
                </a:solidFill>
                <a:latin typeface="Merriweather"/>
                <a:ea typeface="Merriweather"/>
                <a:cs typeface="Merriweather"/>
                <a:sym typeface="Merriweather"/>
              </a:rPr>
              <a:t>Preparing the Annual Plans</a:t>
            </a:r>
            <a:endParaRPr sz="1300">
              <a:latin typeface="Merriweather"/>
              <a:ea typeface="Merriweather"/>
              <a:cs typeface="Merriweather"/>
              <a:sym typeface="Merriweather"/>
            </a:endParaRPr>
          </a:p>
        </p:txBody>
      </p:sp>
      <p:pic>
        <p:nvPicPr>
          <p:cNvPr id="264" name="Google Shape;264;p33"/>
          <p:cNvPicPr preferRelativeResize="0"/>
          <p:nvPr/>
        </p:nvPicPr>
        <p:blipFill>
          <a:blip r:embed="rId4">
            <a:alphaModFix/>
          </a:blip>
          <a:stretch>
            <a:fillRect/>
          </a:stretch>
        </p:blipFill>
        <p:spPr>
          <a:xfrm>
            <a:off x="1170475" y="1102663"/>
            <a:ext cx="4330725" cy="479675"/>
          </a:xfrm>
          <a:prstGeom prst="rect">
            <a:avLst/>
          </a:prstGeom>
          <a:noFill/>
          <a:ln>
            <a:noFill/>
          </a:ln>
        </p:spPr>
      </p:pic>
      <p:pic>
        <p:nvPicPr>
          <p:cNvPr id="265" name="Google Shape;265;p33"/>
          <p:cNvPicPr preferRelativeResize="0"/>
          <p:nvPr/>
        </p:nvPicPr>
        <p:blipFill>
          <a:blip r:embed="rId5">
            <a:alphaModFix/>
          </a:blip>
          <a:stretch>
            <a:fillRect/>
          </a:stretch>
        </p:blipFill>
        <p:spPr>
          <a:xfrm>
            <a:off x="1795825" y="1749675"/>
            <a:ext cx="4643438" cy="485775"/>
          </a:xfrm>
          <a:prstGeom prst="rect">
            <a:avLst/>
          </a:prstGeom>
          <a:noFill/>
          <a:ln>
            <a:noFill/>
          </a:ln>
        </p:spPr>
      </p:pic>
      <p:pic>
        <p:nvPicPr>
          <p:cNvPr id="266" name="Google Shape;266;p33"/>
          <p:cNvPicPr preferRelativeResize="0"/>
          <p:nvPr/>
        </p:nvPicPr>
        <p:blipFill>
          <a:blip r:embed="rId6">
            <a:alphaModFix/>
          </a:blip>
          <a:stretch>
            <a:fillRect/>
          </a:stretch>
        </p:blipFill>
        <p:spPr>
          <a:xfrm>
            <a:off x="781050" y="1668713"/>
            <a:ext cx="838200" cy="457200"/>
          </a:xfrm>
          <a:prstGeom prst="rect">
            <a:avLst/>
          </a:prstGeom>
          <a:noFill/>
          <a:ln>
            <a:noFill/>
          </a:ln>
        </p:spPr>
      </p:pic>
      <p:pic>
        <p:nvPicPr>
          <p:cNvPr id="267" name="Google Shape;267;p33"/>
          <p:cNvPicPr preferRelativeResize="0"/>
          <p:nvPr/>
        </p:nvPicPr>
        <p:blipFill>
          <a:blip r:embed="rId7">
            <a:alphaModFix/>
          </a:blip>
          <a:stretch>
            <a:fillRect/>
          </a:stretch>
        </p:blipFill>
        <p:spPr>
          <a:xfrm>
            <a:off x="1820150" y="2254875"/>
            <a:ext cx="539100" cy="539100"/>
          </a:xfrm>
          <a:prstGeom prst="rect">
            <a:avLst/>
          </a:prstGeom>
          <a:noFill/>
          <a:ln>
            <a:noFill/>
          </a:ln>
        </p:spPr>
      </p:pic>
      <p:pic>
        <p:nvPicPr>
          <p:cNvPr id="268" name="Google Shape;268;p33"/>
          <p:cNvPicPr preferRelativeResize="0"/>
          <p:nvPr/>
        </p:nvPicPr>
        <p:blipFill>
          <a:blip r:embed="rId8">
            <a:alphaModFix/>
          </a:blip>
          <a:stretch>
            <a:fillRect/>
          </a:stretch>
        </p:blipFill>
        <p:spPr>
          <a:xfrm>
            <a:off x="4788513" y="2202460"/>
            <a:ext cx="545700" cy="545700"/>
          </a:xfrm>
          <a:prstGeom prst="rect">
            <a:avLst/>
          </a:prstGeom>
          <a:noFill/>
          <a:ln>
            <a:noFill/>
          </a:ln>
        </p:spPr>
      </p:pic>
      <p:pic>
        <p:nvPicPr>
          <p:cNvPr id="269" name="Google Shape;269;p33"/>
          <p:cNvPicPr preferRelativeResize="0"/>
          <p:nvPr/>
        </p:nvPicPr>
        <p:blipFill>
          <a:blip r:embed="rId9">
            <a:alphaModFix/>
          </a:blip>
          <a:stretch>
            <a:fillRect/>
          </a:stretch>
        </p:blipFill>
        <p:spPr>
          <a:xfrm>
            <a:off x="1050300" y="2885850"/>
            <a:ext cx="2078831" cy="485775"/>
          </a:xfrm>
          <a:prstGeom prst="rect">
            <a:avLst/>
          </a:prstGeom>
          <a:noFill/>
          <a:ln>
            <a:noFill/>
          </a:ln>
        </p:spPr>
      </p:pic>
      <p:pic>
        <p:nvPicPr>
          <p:cNvPr id="270" name="Google Shape;270;p33"/>
          <p:cNvPicPr preferRelativeResize="0"/>
          <p:nvPr/>
        </p:nvPicPr>
        <p:blipFill>
          <a:blip r:embed="rId10">
            <a:alphaModFix/>
          </a:blip>
          <a:stretch>
            <a:fillRect/>
          </a:stretch>
        </p:blipFill>
        <p:spPr>
          <a:xfrm>
            <a:off x="4106625" y="2831825"/>
            <a:ext cx="1909483" cy="457200"/>
          </a:xfrm>
          <a:prstGeom prst="rect">
            <a:avLst/>
          </a:prstGeom>
          <a:noFill/>
          <a:ln>
            <a:noFill/>
          </a:ln>
        </p:spPr>
      </p:pic>
      <p:pic>
        <p:nvPicPr>
          <p:cNvPr id="271" name="Google Shape;271;p33"/>
          <p:cNvPicPr preferRelativeResize="0"/>
          <p:nvPr/>
        </p:nvPicPr>
        <p:blipFill>
          <a:blip r:embed="rId11">
            <a:alphaModFix/>
          </a:blip>
          <a:stretch>
            <a:fillRect/>
          </a:stretch>
        </p:blipFill>
        <p:spPr>
          <a:xfrm>
            <a:off x="1152925" y="3463500"/>
            <a:ext cx="545690" cy="491725"/>
          </a:xfrm>
          <a:prstGeom prst="rect">
            <a:avLst/>
          </a:prstGeom>
          <a:noFill/>
          <a:ln>
            <a:noFill/>
          </a:ln>
        </p:spPr>
      </p:pic>
      <p:pic>
        <p:nvPicPr>
          <p:cNvPr id="272" name="Google Shape;272;p33"/>
          <p:cNvPicPr preferRelativeResize="0"/>
          <p:nvPr/>
        </p:nvPicPr>
        <p:blipFill>
          <a:blip r:embed="rId12">
            <a:alphaModFix/>
          </a:blip>
          <a:stretch>
            <a:fillRect/>
          </a:stretch>
        </p:blipFill>
        <p:spPr>
          <a:xfrm>
            <a:off x="1820151" y="3466490"/>
            <a:ext cx="539125" cy="485775"/>
          </a:xfrm>
          <a:prstGeom prst="rect">
            <a:avLst/>
          </a:prstGeom>
          <a:noFill/>
          <a:ln>
            <a:noFill/>
          </a:ln>
        </p:spPr>
      </p:pic>
      <p:pic>
        <p:nvPicPr>
          <p:cNvPr id="273" name="Google Shape;273;p33"/>
          <p:cNvPicPr preferRelativeResize="0"/>
          <p:nvPr/>
        </p:nvPicPr>
        <p:blipFill>
          <a:blip r:embed="rId13">
            <a:alphaModFix/>
          </a:blip>
          <a:stretch>
            <a:fillRect/>
          </a:stretch>
        </p:blipFill>
        <p:spPr>
          <a:xfrm>
            <a:off x="2480788" y="3463503"/>
            <a:ext cx="539125" cy="491729"/>
          </a:xfrm>
          <a:prstGeom prst="rect">
            <a:avLst/>
          </a:prstGeom>
          <a:noFill/>
          <a:ln>
            <a:noFill/>
          </a:ln>
        </p:spPr>
      </p:pic>
      <p:pic>
        <p:nvPicPr>
          <p:cNvPr id="274" name="Google Shape;274;p33"/>
          <p:cNvPicPr preferRelativeResize="0"/>
          <p:nvPr/>
        </p:nvPicPr>
        <p:blipFill>
          <a:blip r:embed="rId14">
            <a:alphaModFix/>
          </a:blip>
          <a:stretch>
            <a:fillRect/>
          </a:stretch>
        </p:blipFill>
        <p:spPr>
          <a:xfrm>
            <a:off x="997275" y="3955225"/>
            <a:ext cx="2076450" cy="432050"/>
          </a:xfrm>
          <a:prstGeom prst="rect">
            <a:avLst/>
          </a:prstGeom>
          <a:noFill/>
          <a:ln>
            <a:noFill/>
          </a:ln>
        </p:spPr>
      </p:pic>
      <p:pic>
        <p:nvPicPr>
          <p:cNvPr id="275" name="Google Shape;275;p33"/>
          <p:cNvPicPr preferRelativeResize="0"/>
          <p:nvPr/>
        </p:nvPicPr>
        <p:blipFill>
          <a:blip r:embed="rId14">
            <a:alphaModFix/>
          </a:blip>
          <a:stretch>
            <a:fillRect/>
          </a:stretch>
        </p:blipFill>
        <p:spPr>
          <a:xfrm>
            <a:off x="4034513" y="3939200"/>
            <a:ext cx="2053691" cy="491725"/>
          </a:xfrm>
          <a:prstGeom prst="rect">
            <a:avLst/>
          </a:prstGeom>
          <a:noFill/>
          <a:ln>
            <a:noFill/>
          </a:ln>
        </p:spPr>
      </p:pic>
      <p:pic>
        <p:nvPicPr>
          <p:cNvPr id="276" name="Google Shape;276;p33"/>
          <p:cNvPicPr preferRelativeResize="0"/>
          <p:nvPr/>
        </p:nvPicPr>
        <p:blipFill>
          <a:blip r:embed="rId13">
            <a:alphaModFix/>
          </a:blip>
          <a:stretch>
            <a:fillRect/>
          </a:stretch>
        </p:blipFill>
        <p:spPr>
          <a:xfrm>
            <a:off x="5359438" y="3368253"/>
            <a:ext cx="539125" cy="491729"/>
          </a:xfrm>
          <a:prstGeom prst="rect">
            <a:avLst/>
          </a:prstGeom>
          <a:noFill/>
          <a:ln>
            <a:noFill/>
          </a:ln>
        </p:spPr>
      </p:pic>
      <p:pic>
        <p:nvPicPr>
          <p:cNvPr id="277" name="Google Shape;277;p33"/>
          <p:cNvPicPr preferRelativeResize="0"/>
          <p:nvPr/>
        </p:nvPicPr>
        <p:blipFill>
          <a:blip r:embed="rId12">
            <a:alphaModFix/>
          </a:blip>
          <a:stretch>
            <a:fillRect/>
          </a:stretch>
        </p:blipFill>
        <p:spPr>
          <a:xfrm>
            <a:off x="4795101" y="3372690"/>
            <a:ext cx="539125" cy="485775"/>
          </a:xfrm>
          <a:prstGeom prst="rect">
            <a:avLst/>
          </a:prstGeom>
          <a:noFill/>
          <a:ln>
            <a:noFill/>
          </a:ln>
        </p:spPr>
      </p:pic>
      <p:pic>
        <p:nvPicPr>
          <p:cNvPr id="278" name="Google Shape;278;p33"/>
          <p:cNvPicPr preferRelativeResize="0"/>
          <p:nvPr/>
        </p:nvPicPr>
        <p:blipFill>
          <a:blip r:embed="rId11">
            <a:alphaModFix/>
          </a:blip>
          <a:stretch>
            <a:fillRect/>
          </a:stretch>
        </p:blipFill>
        <p:spPr>
          <a:xfrm>
            <a:off x="4224175" y="3368250"/>
            <a:ext cx="545690" cy="491725"/>
          </a:xfrm>
          <a:prstGeom prst="rect">
            <a:avLst/>
          </a:prstGeom>
          <a:noFill/>
          <a:ln>
            <a:noFill/>
          </a:ln>
        </p:spPr>
      </p:pic>
      <p:pic>
        <p:nvPicPr>
          <p:cNvPr id="279" name="Google Shape;279;p33"/>
          <p:cNvPicPr preferRelativeResize="0"/>
          <p:nvPr/>
        </p:nvPicPr>
        <p:blipFill>
          <a:blip r:embed="rId15">
            <a:alphaModFix/>
          </a:blip>
          <a:stretch>
            <a:fillRect/>
          </a:stretch>
        </p:blipFill>
        <p:spPr>
          <a:xfrm>
            <a:off x="209600" y="4325550"/>
            <a:ext cx="2076450" cy="817951"/>
          </a:xfrm>
          <a:prstGeom prst="rect">
            <a:avLst/>
          </a:prstGeom>
          <a:noFill/>
          <a:ln>
            <a:noFill/>
          </a:ln>
        </p:spPr>
      </p:pic>
      <p:pic>
        <p:nvPicPr>
          <p:cNvPr id="280" name="Google Shape;280;p33"/>
          <p:cNvPicPr preferRelativeResize="0"/>
          <p:nvPr/>
        </p:nvPicPr>
        <p:blipFill>
          <a:blip r:embed="rId16">
            <a:alphaModFix/>
          </a:blip>
          <a:stretch>
            <a:fillRect/>
          </a:stretch>
        </p:blipFill>
        <p:spPr>
          <a:xfrm>
            <a:off x="2286050" y="4282575"/>
            <a:ext cx="1771650" cy="817950"/>
          </a:xfrm>
          <a:prstGeom prst="rect">
            <a:avLst/>
          </a:prstGeom>
          <a:noFill/>
          <a:ln>
            <a:noFill/>
          </a:ln>
        </p:spPr>
      </p:pic>
      <p:pic>
        <p:nvPicPr>
          <p:cNvPr id="281" name="Google Shape;281;p33"/>
          <p:cNvPicPr preferRelativeResize="0"/>
          <p:nvPr/>
        </p:nvPicPr>
        <p:blipFill>
          <a:blip r:embed="rId17">
            <a:alphaModFix/>
          </a:blip>
          <a:stretch>
            <a:fillRect/>
          </a:stretch>
        </p:blipFill>
        <p:spPr>
          <a:xfrm>
            <a:off x="4379525" y="4325550"/>
            <a:ext cx="1740600" cy="817951"/>
          </a:xfrm>
          <a:prstGeom prst="rect">
            <a:avLst/>
          </a:prstGeom>
          <a:noFill/>
          <a:ln>
            <a:noFill/>
          </a:ln>
        </p:spPr>
      </p:pic>
      <p:pic>
        <p:nvPicPr>
          <p:cNvPr id="282" name="Google Shape;282;p33"/>
          <p:cNvPicPr preferRelativeResize="0"/>
          <p:nvPr/>
        </p:nvPicPr>
        <p:blipFill>
          <a:blip r:embed="rId18">
            <a:alphaModFix/>
          </a:blip>
          <a:stretch>
            <a:fillRect/>
          </a:stretch>
        </p:blipFill>
        <p:spPr>
          <a:xfrm>
            <a:off x="6120125" y="4325550"/>
            <a:ext cx="1557075" cy="817951"/>
          </a:xfrm>
          <a:prstGeom prst="rect">
            <a:avLst/>
          </a:prstGeom>
          <a:noFill/>
          <a:ln>
            <a:noFill/>
          </a:ln>
        </p:spPr>
      </p:pic>
      <p:pic>
        <p:nvPicPr>
          <p:cNvPr id="283" name="Google Shape;283;p33"/>
          <p:cNvPicPr preferRelativeResize="0"/>
          <p:nvPr/>
        </p:nvPicPr>
        <p:blipFill>
          <a:blip r:embed="rId19">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7"/>
        <p:cNvGrpSpPr/>
        <p:nvPr/>
      </p:nvGrpSpPr>
      <p:grpSpPr>
        <a:xfrm>
          <a:off x="0" y="0"/>
          <a:ext cx="0" cy="0"/>
          <a:chOff x="0" y="0"/>
          <a:chExt cx="0" cy="0"/>
        </a:xfrm>
      </p:grpSpPr>
      <p:sp>
        <p:nvSpPr>
          <p:cNvPr id="288" name="Google Shape;288;p34"/>
          <p:cNvSpPr txBox="1">
            <a:spLocks noGrp="1"/>
          </p:cNvSpPr>
          <p:nvPr>
            <p:ph type="subTitle" idx="1"/>
          </p:nvPr>
        </p:nvSpPr>
        <p:spPr>
          <a:xfrm>
            <a:off x="787100" y="1407475"/>
            <a:ext cx="7434300" cy="732000"/>
          </a:xfrm>
          <a:prstGeom prst="rect">
            <a:avLst/>
          </a:prstGeom>
        </p:spPr>
        <p:txBody>
          <a:bodyPr spcFirstLastPara="1" wrap="square" lIns="91425" tIns="91425" rIns="91425" bIns="91425" anchor="t" anchorCtr="0">
            <a:noAutofit/>
          </a:bodyPr>
          <a:lstStyle/>
          <a:p>
            <a:pPr marL="0" lvl="0" indent="0" algn="l" rtl="0">
              <a:lnSpc>
                <a:spcPct val="150000"/>
              </a:lnSpc>
              <a:spcBef>
                <a:spcPts val="1000"/>
              </a:spcBef>
              <a:spcAft>
                <a:spcPts val="0"/>
              </a:spcAft>
              <a:buNone/>
            </a:pPr>
            <a:r>
              <a:rPr lang="fil" sz="3600" b="1">
                <a:solidFill>
                  <a:schemeClr val="dk1"/>
                </a:solidFill>
                <a:latin typeface="Merriweather"/>
                <a:ea typeface="Merriweather"/>
                <a:cs typeface="Merriweather"/>
                <a:sym typeface="Merriweather"/>
              </a:rPr>
              <a:t>Hierarchy of Objectives</a:t>
            </a:r>
            <a:endParaRPr sz="1600">
              <a:solidFill>
                <a:schemeClr val="dk1"/>
              </a:solidFill>
              <a:latin typeface="Merriweather"/>
              <a:ea typeface="Merriweather"/>
              <a:cs typeface="Merriweather"/>
              <a:sym typeface="Merriweather"/>
            </a:endParaRPr>
          </a:p>
          <a:p>
            <a:pPr marL="0" lvl="0" indent="0" algn="ctr" rtl="0">
              <a:spcBef>
                <a:spcPts val="0"/>
              </a:spcBef>
              <a:spcAft>
                <a:spcPts val="0"/>
              </a:spcAft>
              <a:buNone/>
            </a:pPr>
            <a:endParaRPr sz="2400"/>
          </a:p>
        </p:txBody>
      </p:sp>
      <p:pic>
        <p:nvPicPr>
          <p:cNvPr id="289" name="Google Shape;289;p34"/>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290" name="Google Shape;290;p34"/>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291" name="Google Shape;291;p34"/>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292" name="Google Shape;292;p34"/>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293" name="Google Shape;293;p34"/>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7"/>
        <p:cNvGrpSpPr/>
        <p:nvPr/>
      </p:nvGrpSpPr>
      <p:grpSpPr>
        <a:xfrm>
          <a:off x="0" y="0"/>
          <a:ext cx="0" cy="0"/>
          <a:chOff x="0" y="0"/>
          <a:chExt cx="0" cy="0"/>
        </a:xfrm>
      </p:grpSpPr>
      <p:sp>
        <p:nvSpPr>
          <p:cNvPr id="298" name="Google Shape;298;p35"/>
          <p:cNvSpPr txBox="1">
            <a:spLocks noGrp="1"/>
          </p:cNvSpPr>
          <p:nvPr>
            <p:ph type="subTitle" idx="1"/>
          </p:nvPr>
        </p:nvSpPr>
        <p:spPr>
          <a:xfrm>
            <a:off x="533575" y="1407475"/>
            <a:ext cx="7687800" cy="732000"/>
          </a:xfrm>
          <a:prstGeom prst="rect">
            <a:avLst/>
          </a:prstGeom>
        </p:spPr>
        <p:txBody>
          <a:bodyPr spcFirstLastPara="1" wrap="square" lIns="91425" tIns="91425" rIns="91425" bIns="91425" anchor="t" anchorCtr="0">
            <a:noAutofit/>
          </a:bodyPr>
          <a:lstStyle/>
          <a:p>
            <a:pPr marL="0" lvl="0" indent="0" algn="l" rtl="0">
              <a:lnSpc>
                <a:spcPct val="150000"/>
              </a:lnSpc>
              <a:spcBef>
                <a:spcPts val="1000"/>
              </a:spcBef>
              <a:spcAft>
                <a:spcPts val="0"/>
              </a:spcAft>
              <a:buNone/>
            </a:pPr>
            <a:endParaRPr sz="2000">
              <a:solidFill>
                <a:schemeClr val="dk1"/>
              </a:solidFill>
            </a:endParaRPr>
          </a:p>
          <a:p>
            <a:pPr marL="0" lvl="0" indent="0" algn="ctr" rtl="0">
              <a:spcBef>
                <a:spcPts val="0"/>
              </a:spcBef>
              <a:spcAft>
                <a:spcPts val="0"/>
              </a:spcAft>
              <a:buNone/>
            </a:pPr>
            <a:endParaRPr sz="2400"/>
          </a:p>
        </p:txBody>
      </p:sp>
      <p:pic>
        <p:nvPicPr>
          <p:cNvPr id="299" name="Google Shape;299;p35"/>
          <p:cNvPicPr preferRelativeResize="0"/>
          <p:nvPr/>
        </p:nvPicPr>
        <p:blipFill>
          <a:blip r:embed="rId4">
            <a:alphaModFix/>
          </a:blip>
          <a:stretch>
            <a:fillRect/>
          </a:stretch>
        </p:blipFill>
        <p:spPr>
          <a:xfrm>
            <a:off x="533575" y="513750"/>
            <a:ext cx="5397025" cy="3465501"/>
          </a:xfrm>
          <a:prstGeom prst="rect">
            <a:avLst/>
          </a:prstGeom>
          <a:noFill/>
          <a:ln>
            <a:noFill/>
          </a:ln>
        </p:spPr>
      </p:pic>
      <p:pic>
        <p:nvPicPr>
          <p:cNvPr id="300" name="Google Shape;300;p35"/>
          <p:cNvPicPr preferRelativeResize="0"/>
          <p:nvPr/>
        </p:nvPicPr>
        <p:blipFill>
          <a:blip r:embed="rId5">
            <a:alphaModFix/>
          </a:blip>
          <a:stretch>
            <a:fillRect/>
          </a:stretch>
        </p:blipFill>
        <p:spPr>
          <a:xfrm>
            <a:off x="209600" y="4325550"/>
            <a:ext cx="2076450" cy="817951"/>
          </a:xfrm>
          <a:prstGeom prst="rect">
            <a:avLst/>
          </a:prstGeom>
          <a:noFill/>
          <a:ln>
            <a:noFill/>
          </a:ln>
        </p:spPr>
      </p:pic>
      <p:pic>
        <p:nvPicPr>
          <p:cNvPr id="301" name="Google Shape;301;p35"/>
          <p:cNvPicPr preferRelativeResize="0"/>
          <p:nvPr/>
        </p:nvPicPr>
        <p:blipFill>
          <a:blip r:embed="rId6">
            <a:alphaModFix/>
          </a:blip>
          <a:stretch>
            <a:fillRect/>
          </a:stretch>
        </p:blipFill>
        <p:spPr>
          <a:xfrm>
            <a:off x="2286050" y="4282575"/>
            <a:ext cx="1771650" cy="817950"/>
          </a:xfrm>
          <a:prstGeom prst="rect">
            <a:avLst/>
          </a:prstGeom>
          <a:noFill/>
          <a:ln>
            <a:noFill/>
          </a:ln>
        </p:spPr>
      </p:pic>
      <p:pic>
        <p:nvPicPr>
          <p:cNvPr id="302" name="Google Shape;302;p35"/>
          <p:cNvPicPr preferRelativeResize="0"/>
          <p:nvPr/>
        </p:nvPicPr>
        <p:blipFill>
          <a:blip r:embed="rId7">
            <a:alphaModFix/>
          </a:blip>
          <a:stretch>
            <a:fillRect/>
          </a:stretch>
        </p:blipFill>
        <p:spPr>
          <a:xfrm>
            <a:off x="4379525" y="4325550"/>
            <a:ext cx="1740600" cy="817951"/>
          </a:xfrm>
          <a:prstGeom prst="rect">
            <a:avLst/>
          </a:prstGeom>
          <a:noFill/>
          <a:ln>
            <a:noFill/>
          </a:ln>
        </p:spPr>
      </p:pic>
      <p:pic>
        <p:nvPicPr>
          <p:cNvPr id="303" name="Google Shape;303;p35"/>
          <p:cNvPicPr preferRelativeResize="0"/>
          <p:nvPr/>
        </p:nvPicPr>
        <p:blipFill>
          <a:blip r:embed="rId8">
            <a:alphaModFix/>
          </a:blip>
          <a:stretch>
            <a:fillRect/>
          </a:stretch>
        </p:blipFill>
        <p:spPr>
          <a:xfrm>
            <a:off x="6120125" y="4325550"/>
            <a:ext cx="1557075" cy="817951"/>
          </a:xfrm>
          <a:prstGeom prst="rect">
            <a:avLst/>
          </a:prstGeom>
          <a:noFill/>
          <a:ln>
            <a:noFill/>
          </a:ln>
        </p:spPr>
      </p:pic>
      <p:pic>
        <p:nvPicPr>
          <p:cNvPr id="304" name="Google Shape;304;p35"/>
          <p:cNvPicPr preferRelativeResize="0"/>
          <p:nvPr/>
        </p:nvPicPr>
        <p:blipFill>
          <a:blip r:embed="rId9">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8"/>
        <p:cNvGrpSpPr/>
        <p:nvPr/>
      </p:nvGrpSpPr>
      <p:grpSpPr>
        <a:xfrm>
          <a:off x="0" y="0"/>
          <a:ext cx="0" cy="0"/>
          <a:chOff x="0" y="0"/>
          <a:chExt cx="0" cy="0"/>
        </a:xfrm>
      </p:grpSpPr>
      <p:sp>
        <p:nvSpPr>
          <p:cNvPr id="309" name="Google Shape;309;p36"/>
          <p:cNvSpPr txBox="1">
            <a:spLocks noGrp="1"/>
          </p:cNvSpPr>
          <p:nvPr>
            <p:ph type="subTitle" idx="1"/>
          </p:nvPr>
        </p:nvSpPr>
        <p:spPr>
          <a:xfrm>
            <a:off x="311700" y="353225"/>
            <a:ext cx="75942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b="1">
                <a:solidFill>
                  <a:schemeClr val="dk1"/>
                </a:solidFill>
                <a:latin typeface="Merriweather"/>
                <a:ea typeface="Merriweather"/>
                <a:cs typeface="Merriweather"/>
                <a:sym typeface="Merriweather"/>
              </a:rPr>
              <a:t>Hierarchy of Objectives</a:t>
            </a:r>
            <a:endParaRPr sz="1600">
              <a:latin typeface="Merriweather"/>
              <a:ea typeface="Merriweather"/>
              <a:cs typeface="Merriweather"/>
              <a:sym typeface="Merriweather"/>
            </a:endParaRPr>
          </a:p>
        </p:txBody>
      </p:sp>
      <p:pic>
        <p:nvPicPr>
          <p:cNvPr id="310" name="Google Shape;310;p36"/>
          <p:cNvPicPr preferRelativeResize="0"/>
          <p:nvPr/>
        </p:nvPicPr>
        <p:blipFill>
          <a:blip r:embed="rId4">
            <a:alphaModFix/>
          </a:blip>
          <a:stretch>
            <a:fillRect/>
          </a:stretch>
        </p:blipFill>
        <p:spPr>
          <a:xfrm>
            <a:off x="475625" y="1085225"/>
            <a:ext cx="1393920" cy="504825"/>
          </a:xfrm>
          <a:prstGeom prst="rect">
            <a:avLst/>
          </a:prstGeom>
          <a:noFill/>
          <a:ln>
            <a:noFill/>
          </a:ln>
        </p:spPr>
      </p:pic>
      <p:pic>
        <p:nvPicPr>
          <p:cNvPr id="311" name="Google Shape;311;p36"/>
          <p:cNvPicPr preferRelativeResize="0"/>
          <p:nvPr/>
        </p:nvPicPr>
        <p:blipFill>
          <a:blip r:embed="rId5">
            <a:alphaModFix/>
          </a:blip>
          <a:stretch>
            <a:fillRect/>
          </a:stretch>
        </p:blipFill>
        <p:spPr>
          <a:xfrm>
            <a:off x="2038550" y="923382"/>
            <a:ext cx="2863475" cy="828518"/>
          </a:xfrm>
          <a:prstGeom prst="rect">
            <a:avLst/>
          </a:prstGeom>
          <a:noFill/>
          <a:ln>
            <a:noFill/>
          </a:ln>
        </p:spPr>
      </p:pic>
      <p:pic>
        <p:nvPicPr>
          <p:cNvPr id="312" name="Google Shape;312;p36"/>
          <p:cNvPicPr preferRelativeResize="0"/>
          <p:nvPr/>
        </p:nvPicPr>
        <p:blipFill>
          <a:blip r:embed="rId6">
            <a:alphaModFix/>
          </a:blip>
          <a:stretch>
            <a:fillRect/>
          </a:stretch>
        </p:blipFill>
        <p:spPr>
          <a:xfrm>
            <a:off x="5154400" y="1007500"/>
            <a:ext cx="1764025" cy="588000"/>
          </a:xfrm>
          <a:prstGeom prst="rect">
            <a:avLst/>
          </a:prstGeom>
          <a:noFill/>
          <a:ln>
            <a:noFill/>
          </a:ln>
        </p:spPr>
      </p:pic>
      <p:pic>
        <p:nvPicPr>
          <p:cNvPr id="313" name="Google Shape;313;p36"/>
          <p:cNvPicPr preferRelativeResize="0"/>
          <p:nvPr/>
        </p:nvPicPr>
        <p:blipFill>
          <a:blip r:embed="rId7">
            <a:alphaModFix/>
          </a:blip>
          <a:stretch>
            <a:fillRect/>
          </a:stretch>
        </p:blipFill>
        <p:spPr>
          <a:xfrm>
            <a:off x="475625" y="1868962"/>
            <a:ext cx="1393920" cy="504825"/>
          </a:xfrm>
          <a:prstGeom prst="rect">
            <a:avLst/>
          </a:prstGeom>
          <a:noFill/>
          <a:ln>
            <a:noFill/>
          </a:ln>
        </p:spPr>
      </p:pic>
      <p:pic>
        <p:nvPicPr>
          <p:cNvPr id="314" name="Google Shape;314;p36"/>
          <p:cNvPicPr preferRelativeResize="0"/>
          <p:nvPr/>
        </p:nvPicPr>
        <p:blipFill>
          <a:blip r:embed="rId8">
            <a:alphaModFix/>
          </a:blip>
          <a:stretch>
            <a:fillRect/>
          </a:stretch>
        </p:blipFill>
        <p:spPr>
          <a:xfrm>
            <a:off x="2054738" y="1727987"/>
            <a:ext cx="2831098" cy="819150"/>
          </a:xfrm>
          <a:prstGeom prst="rect">
            <a:avLst/>
          </a:prstGeom>
          <a:noFill/>
          <a:ln>
            <a:noFill/>
          </a:ln>
        </p:spPr>
      </p:pic>
      <p:pic>
        <p:nvPicPr>
          <p:cNvPr id="315" name="Google Shape;315;p36"/>
          <p:cNvPicPr preferRelativeResize="0"/>
          <p:nvPr/>
        </p:nvPicPr>
        <p:blipFill>
          <a:blip r:embed="rId9">
            <a:alphaModFix/>
          </a:blip>
          <a:stretch>
            <a:fillRect/>
          </a:stretch>
        </p:blipFill>
        <p:spPr>
          <a:xfrm>
            <a:off x="5155350" y="1843881"/>
            <a:ext cx="1762125" cy="587382"/>
          </a:xfrm>
          <a:prstGeom prst="rect">
            <a:avLst/>
          </a:prstGeom>
          <a:noFill/>
          <a:ln>
            <a:noFill/>
          </a:ln>
        </p:spPr>
      </p:pic>
      <p:pic>
        <p:nvPicPr>
          <p:cNvPr id="316" name="Google Shape;316;p36"/>
          <p:cNvPicPr preferRelativeResize="0"/>
          <p:nvPr/>
        </p:nvPicPr>
        <p:blipFill>
          <a:blip r:embed="rId10">
            <a:alphaModFix/>
          </a:blip>
          <a:stretch>
            <a:fillRect/>
          </a:stretch>
        </p:blipFill>
        <p:spPr>
          <a:xfrm>
            <a:off x="475625" y="2708150"/>
            <a:ext cx="1393913" cy="504825"/>
          </a:xfrm>
          <a:prstGeom prst="rect">
            <a:avLst/>
          </a:prstGeom>
          <a:noFill/>
          <a:ln>
            <a:noFill/>
          </a:ln>
        </p:spPr>
      </p:pic>
      <p:pic>
        <p:nvPicPr>
          <p:cNvPr id="317" name="Google Shape;317;p36"/>
          <p:cNvPicPr preferRelativeResize="0"/>
          <p:nvPr/>
        </p:nvPicPr>
        <p:blipFill>
          <a:blip r:embed="rId11">
            <a:alphaModFix/>
          </a:blip>
          <a:stretch>
            <a:fillRect/>
          </a:stretch>
        </p:blipFill>
        <p:spPr>
          <a:xfrm>
            <a:off x="2038550" y="2539113"/>
            <a:ext cx="2831075" cy="732000"/>
          </a:xfrm>
          <a:prstGeom prst="rect">
            <a:avLst/>
          </a:prstGeom>
          <a:noFill/>
          <a:ln>
            <a:noFill/>
          </a:ln>
        </p:spPr>
      </p:pic>
      <p:pic>
        <p:nvPicPr>
          <p:cNvPr id="318" name="Google Shape;318;p36"/>
          <p:cNvPicPr preferRelativeResize="0"/>
          <p:nvPr/>
        </p:nvPicPr>
        <p:blipFill>
          <a:blip r:embed="rId12">
            <a:alphaModFix/>
          </a:blip>
          <a:stretch>
            <a:fillRect/>
          </a:stretch>
        </p:blipFill>
        <p:spPr>
          <a:xfrm>
            <a:off x="5154400" y="2611113"/>
            <a:ext cx="1764037" cy="588012"/>
          </a:xfrm>
          <a:prstGeom prst="rect">
            <a:avLst/>
          </a:prstGeom>
          <a:noFill/>
          <a:ln>
            <a:noFill/>
          </a:ln>
        </p:spPr>
      </p:pic>
      <p:pic>
        <p:nvPicPr>
          <p:cNvPr id="319" name="Google Shape;319;p36"/>
          <p:cNvPicPr preferRelativeResize="0"/>
          <p:nvPr/>
        </p:nvPicPr>
        <p:blipFill>
          <a:blip r:embed="rId13">
            <a:alphaModFix/>
          </a:blip>
          <a:stretch>
            <a:fillRect/>
          </a:stretch>
        </p:blipFill>
        <p:spPr>
          <a:xfrm>
            <a:off x="475625" y="3547323"/>
            <a:ext cx="1393925" cy="504827"/>
          </a:xfrm>
          <a:prstGeom prst="rect">
            <a:avLst/>
          </a:prstGeom>
          <a:noFill/>
          <a:ln>
            <a:noFill/>
          </a:ln>
        </p:spPr>
      </p:pic>
      <p:pic>
        <p:nvPicPr>
          <p:cNvPr id="320" name="Google Shape;320;p36"/>
          <p:cNvPicPr preferRelativeResize="0"/>
          <p:nvPr/>
        </p:nvPicPr>
        <p:blipFill>
          <a:blip r:embed="rId14">
            <a:alphaModFix/>
          </a:blip>
          <a:stretch>
            <a:fillRect/>
          </a:stretch>
        </p:blipFill>
        <p:spPr>
          <a:xfrm>
            <a:off x="2038550" y="3271100"/>
            <a:ext cx="2831075" cy="819150"/>
          </a:xfrm>
          <a:prstGeom prst="rect">
            <a:avLst/>
          </a:prstGeom>
          <a:noFill/>
          <a:ln>
            <a:noFill/>
          </a:ln>
        </p:spPr>
      </p:pic>
      <p:pic>
        <p:nvPicPr>
          <p:cNvPr id="321" name="Google Shape;321;p36"/>
          <p:cNvPicPr preferRelativeResize="0"/>
          <p:nvPr/>
        </p:nvPicPr>
        <p:blipFill>
          <a:blip r:embed="rId15">
            <a:alphaModFix/>
          </a:blip>
          <a:stretch>
            <a:fillRect/>
          </a:stretch>
        </p:blipFill>
        <p:spPr>
          <a:xfrm>
            <a:off x="5154425" y="3378988"/>
            <a:ext cx="1763979" cy="588000"/>
          </a:xfrm>
          <a:prstGeom prst="rect">
            <a:avLst/>
          </a:prstGeom>
          <a:noFill/>
          <a:ln>
            <a:noFill/>
          </a:ln>
        </p:spPr>
      </p:pic>
      <p:pic>
        <p:nvPicPr>
          <p:cNvPr id="322" name="Google Shape;322;p36"/>
          <p:cNvPicPr preferRelativeResize="0"/>
          <p:nvPr/>
        </p:nvPicPr>
        <p:blipFill>
          <a:blip r:embed="rId16">
            <a:alphaModFix/>
          </a:blip>
          <a:stretch>
            <a:fillRect/>
          </a:stretch>
        </p:blipFill>
        <p:spPr>
          <a:xfrm>
            <a:off x="209600" y="4325550"/>
            <a:ext cx="2076450" cy="817951"/>
          </a:xfrm>
          <a:prstGeom prst="rect">
            <a:avLst/>
          </a:prstGeom>
          <a:noFill/>
          <a:ln>
            <a:noFill/>
          </a:ln>
        </p:spPr>
      </p:pic>
      <p:pic>
        <p:nvPicPr>
          <p:cNvPr id="323" name="Google Shape;323;p36"/>
          <p:cNvPicPr preferRelativeResize="0"/>
          <p:nvPr/>
        </p:nvPicPr>
        <p:blipFill>
          <a:blip r:embed="rId17">
            <a:alphaModFix/>
          </a:blip>
          <a:stretch>
            <a:fillRect/>
          </a:stretch>
        </p:blipFill>
        <p:spPr>
          <a:xfrm>
            <a:off x="2286050" y="4282575"/>
            <a:ext cx="1771650" cy="817950"/>
          </a:xfrm>
          <a:prstGeom prst="rect">
            <a:avLst/>
          </a:prstGeom>
          <a:noFill/>
          <a:ln>
            <a:noFill/>
          </a:ln>
        </p:spPr>
      </p:pic>
      <p:pic>
        <p:nvPicPr>
          <p:cNvPr id="324" name="Google Shape;324;p36"/>
          <p:cNvPicPr preferRelativeResize="0"/>
          <p:nvPr/>
        </p:nvPicPr>
        <p:blipFill>
          <a:blip r:embed="rId18">
            <a:alphaModFix/>
          </a:blip>
          <a:stretch>
            <a:fillRect/>
          </a:stretch>
        </p:blipFill>
        <p:spPr>
          <a:xfrm>
            <a:off x="4379525" y="4325550"/>
            <a:ext cx="1740600" cy="817951"/>
          </a:xfrm>
          <a:prstGeom prst="rect">
            <a:avLst/>
          </a:prstGeom>
          <a:noFill/>
          <a:ln>
            <a:noFill/>
          </a:ln>
        </p:spPr>
      </p:pic>
      <p:pic>
        <p:nvPicPr>
          <p:cNvPr id="325" name="Google Shape;325;p36"/>
          <p:cNvPicPr preferRelativeResize="0"/>
          <p:nvPr/>
        </p:nvPicPr>
        <p:blipFill>
          <a:blip r:embed="rId19">
            <a:alphaModFix/>
          </a:blip>
          <a:stretch>
            <a:fillRect/>
          </a:stretch>
        </p:blipFill>
        <p:spPr>
          <a:xfrm>
            <a:off x="6120125" y="4325550"/>
            <a:ext cx="1557075" cy="817951"/>
          </a:xfrm>
          <a:prstGeom prst="rect">
            <a:avLst/>
          </a:prstGeom>
          <a:noFill/>
          <a:ln>
            <a:noFill/>
          </a:ln>
        </p:spPr>
      </p:pic>
      <p:pic>
        <p:nvPicPr>
          <p:cNvPr id="326" name="Google Shape;326;p36"/>
          <p:cNvPicPr preferRelativeResize="0"/>
          <p:nvPr/>
        </p:nvPicPr>
        <p:blipFill>
          <a:blip r:embed="rId20">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
        <p:cNvGrpSpPr/>
        <p:nvPr/>
      </p:nvGrpSpPr>
      <p:grpSpPr>
        <a:xfrm>
          <a:off x="0" y="0"/>
          <a:ext cx="0" cy="0"/>
          <a:chOff x="0" y="0"/>
          <a:chExt cx="0" cy="0"/>
        </a:xfrm>
      </p:grpSpPr>
      <p:sp>
        <p:nvSpPr>
          <p:cNvPr id="331" name="Google Shape;331;p37"/>
          <p:cNvSpPr txBox="1">
            <a:spLocks noGrp="1"/>
          </p:cNvSpPr>
          <p:nvPr>
            <p:ph type="subTitle" idx="1"/>
          </p:nvPr>
        </p:nvSpPr>
        <p:spPr>
          <a:xfrm>
            <a:off x="333899" y="370675"/>
            <a:ext cx="75339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2900" b="1">
                <a:solidFill>
                  <a:schemeClr val="dk1"/>
                </a:solidFill>
                <a:latin typeface="Merriweather"/>
                <a:ea typeface="Merriweather"/>
                <a:cs typeface="Merriweather"/>
                <a:sym typeface="Merriweather"/>
              </a:rPr>
              <a:t>Hierarchy of Objectives</a:t>
            </a:r>
            <a:endParaRPr sz="1700">
              <a:latin typeface="Merriweather"/>
              <a:ea typeface="Merriweather"/>
              <a:cs typeface="Merriweather"/>
              <a:sym typeface="Merriweather"/>
            </a:endParaRPr>
          </a:p>
        </p:txBody>
      </p:sp>
      <p:pic>
        <p:nvPicPr>
          <p:cNvPr id="332" name="Google Shape;332;p37"/>
          <p:cNvPicPr preferRelativeResize="0"/>
          <p:nvPr/>
        </p:nvPicPr>
        <p:blipFill>
          <a:blip r:embed="rId4">
            <a:alphaModFix/>
          </a:blip>
          <a:stretch>
            <a:fillRect/>
          </a:stretch>
        </p:blipFill>
        <p:spPr>
          <a:xfrm>
            <a:off x="489675" y="1102675"/>
            <a:ext cx="1762125" cy="647700"/>
          </a:xfrm>
          <a:prstGeom prst="rect">
            <a:avLst/>
          </a:prstGeom>
          <a:noFill/>
          <a:ln>
            <a:noFill/>
          </a:ln>
        </p:spPr>
      </p:pic>
      <p:pic>
        <p:nvPicPr>
          <p:cNvPr id="333" name="Google Shape;333;p37"/>
          <p:cNvPicPr preferRelativeResize="0"/>
          <p:nvPr/>
        </p:nvPicPr>
        <p:blipFill>
          <a:blip r:embed="rId5">
            <a:alphaModFix/>
          </a:blip>
          <a:stretch>
            <a:fillRect/>
          </a:stretch>
        </p:blipFill>
        <p:spPr>
          <a:xfrm>
            <a:off x="489675" y="1688425"/>
            <a:ext cx="1762125" cy="647700"/>
          </a:xfrm>
          <a:prstGeom prst="rect">
            <a:avLst/>
          </a:prstGeom>
          <a:noFill/>
          <a:ln>
            <a:noFill/>
          </a:ln>
        </p:spPr>
      </p:pic>
      <p:pic>
        <p:nvPicPr>
          <p:cNvPr id="334" name="Google Shape;334;p37"/>
          <p:cNvPicPr preferRelativeResize="0"/>
          <p:nvPr/>
        </p:nvPicPr>
        <p:blipFill>
          <a:blip r:embed="rId6">
            <a:alphaModFix/>
          </a:blip>
          <a:stretch>
            <a:fillRect/>
          </a:stretch>
        </p:blipFill>
        <p:spPr>
          <a:xfrm>
            <a:off x="489675" y="2444275"/>
            <a:ext cx="1762125" cy="638175"/>
          </a:xfrm>
          <a:prstGeom prst="rect">
            <a:avLst/>
          </a:prstGeom>
          <a:noFill/>
          <a:ln>
            <a:noFill/>
          </a:ln>
        </p:spPr>
      </p:pic>
      <p:pic>
        <p:nvPicPr>
          <p:cNvPr id="335" name="Google Shape;335;p37"/>
          <p:cNvPicPr preferRelativeResize="0"/>
          <p:nvPr/>
        </p:nvPicPr>
        <p:blipFill>
          <a:blip r:embed="rId7">
            <a:alphaModFix/>
          </a:blip>
          <a:stretch>
            <a:fillRect/>
          </a:stretch>
        </p:blipFill>
        <p:spPr>
          <a:xfrm>
            <a:off x="489675" y="3425350"/>
            <a:ext cx="1762125" cy="647700"/>
          </a:xfrm>
          <a:prstGeom prst="rect">
            <a:avLst/>
          </a:prstGeom>
          <a:noFill/>
          <a:ln>
            <a:noFill/>
          </a:ln>
        </p:spPr>
      </p:pic>
      <p:pic>
        <p:nvPicPr>
          <p:cNvPr id="336" name="Google Shape;336;p37"/>
          <p:cNvPicPr preferRelativeResize="0"/>
          <p:nvPr/>
        </p:nvPicPr>
        <p:blipFill>
          <a:blip r:embed="rId8">
            <a:alphaModFix/>
          </a:blip>
          <a:stretch>
            <a:fillRect/>
          </a:stretch>
        </p:blipFill>
        <p:spPr>
          <a:xfrm>
            <a:off x="2394675" y="1102675"/>
            <a:ext cx="4367299" cy="523875"/>
          </a:xfrm>
          <a:prstGeom prst="rect">
            <a:avLst/>
          </a:prstGeom>
          <a:noFill/>
          <a:ln>
            <a:noFill/>
          </a:ln>
        </p:spPr>
      </p:pic>
      <p:pic>
        <p:nvPicPr>
          <p:cNvPr id="337" name="Google Shape;337;p37"/>
          <p:cNvPicPr preferRelativeResize="0"/>
          <p:nvPr/>
        </p:nvPicPr>
        <p:blipFill>
          <a:blip r:embed="rId9">
            <a:alphaModFix/>
          </a:blip>
          <a:stretch>
            <a:fillRect/>
          </a:stretch>
        </p:blipFill>
        <p:spPr>
          <a:xfrm>
            <a:off x="2394675" y="1719400"/>
            <a:ext cx="4379975" cy="523875"/>
          </a:xfrm>
          <a:prstGeom prst="rect">
            <a:avLst/>
          </a:prstGeom>
          <a:noFill/>
          <a:ln>
            <a:noFill/>
          </a:ln>
        </p:spPr>
      </p:pic>
      <p:pic>
        <p:nvPicPr>
          <p:cNvPr id="338" name="Google Shape;338;p37"/>
          <p:cNvPicPr preferRelativeResize="0"/>
          <p:nvPr/>
        </p:nvPicPr>
        <p:blipFill>
          <a:blip r:embed="rId10">
            <a:alphaModFix/>
          </a:blip>
          <a:stretch>
            <a:fillRect/>
          </a:stretch>
        </p:blipFill>
        <p:spPr>
          <a:xfrm>
            <a:off x="2404200" y="2444275"/>
            <a:ext cx="4379975" cy="889449"/>
          </a:xfrm>
          <a:prstGeom prst="rect">
            <a:avLst/>
          </a:prstGeom>
          <a:noFill/>
          <a:ln>
            <a:noFill/>
          </a:ln>
        </p:spPr>
      </p:pic>
      <p:pic>
        <p:nvPicPr>
          <p:cNvPr id="339" name="Google Shape;339;p37"/>
          <p:cNvPicPr preferRelativeResize="0"/>
          <p:nvPr/>
        </p:nvPicPr>
        <p:blipFill>
          <a:blip r:embed="rId10">
            <a:alphaModFix/>
          </a:blip>
          <a:stretch>
            <a:fillRect/>
          </a:stretch>
        </p:blipFill>
        <p:spPr>
          <a:xfrm>
            <a:off x="2382013" y="3383200"/>
            <a:ext cx="4379975" cy="732000"/>
          </a:xfrm>
          <a:prstGeom prst="rect">
            <a:avLst/>
          </a:prstGeom>
          <a:noFill/>
          <a:ln>
            <a:noFill/>
          </a:ln>
        </p:spPr>
      </p:pic>
      <p:pic>
        <p:nvPicPr>
          <p:cNvPr id="340" name="Google Shape;340;p37"/>
          <p:cNvPicPr preferRelativeResize="0"/>
          <p:nvPr/>
        </p:nvPicPr>
        <p:blipFill>
          <a:blip r:embed="rId11">
            <a:alphaModFix/>
          </a:blip>
          <a:stretch>
            <a:fillRect/>
          </a:stretch>
        </p:blipFill>
        <p:spPr>
          <a:xfrm>
            <a:off x="209600" y="4325550"/>
            <a:ext cx="2076450" cy="817951"/>
          </a:xfrm>
          <a:prstGeom prst="rect">
            <a:avLst/>
          </a:prstGeom>
          <a:noFill/>
          <a:ln>
            <a:noFill/>
          </a:ln>
        </p:spPr>
      </p:pic>
      <p:pic>
        <p:nvPicPr>
          <p:cNvPr id="341" name="Google Shape;341;p37"/>
          <p:cNvPicPr preferRelativeResize="0"/>
          <p:nvPr/>
        </p:nvPicPr>
        <p:blipFill>
          <a:blip r:embed="rId12">
            <a:alphaModFix/>
          </a:blip>
          <a:stretch>
            <a:fillRect/>
          </a:stretch>
        </p:blipFill>
        <p:spPr>
          <a:xfrm>
            <a:off x="2286050" y="4282575"/>
            <a:ext cx="1771650" cy="817950"/>
          </a:xfrm>
          <a:prstGeom prst="rect">
            <a:avLst/>
          </a:prstGeom>
          <a:noFill/>
          <a:ln>
            <a:noFill/>
          </a:ln>
        </p:spPr>
      </p:pic>
      <p:pic>
        <p:nvPicPr>
          <p:cNvPr id="342" name="Google Shape;342;p37"/>
          <p:cNvPicPr preferRelativeResize="0"/>
          <p:nvPr/>
        </p:nvPicPr>
        <p:blipFill>
          <a:blip r:embed="rId13">
            <a:alphaModFix/>
          </a:blip>
          <a:stretch>
            <a:fillRect/>
          </a:stretch>
        </p:blipFill>
        <p:spPr>
          <a:xfrm>
            <a:off x="4379525" y="4325550"/>
            <a:ext cx="1740600" cy="817951"/>
          </a:xfrm>
          <a:prstGeom prst="rect">
            <a:avLst/>
          </a:prstGeom>
          <a:noFill/>
          <a:ln>
            <a:noFill/>
          </a:ln>
        </p:spPr>
      </p:pic>
      <p:pic>
        <p:nvPicPr>
          <p:cNvPr id="343" name="Google Shape;343;p37"/>
          <p:cNvPicPr preferRelativeResize="0"/>
          <p:nvPr/>
        </p:nvPicPr>
        <p:blipFill>
          <a:blip r:embed="rId14">
            <a:alphaModFix/>
          </a:blip>
          <a:stretch>
            <a:fillRect/>
          </a:stretch>
        </p:blipFill>
        <p:spPr>
          <a:xfrm>
            <a:off x="6120125" y="4325550"/>
            <a:ext cx="1557075" cy="817951"/>
          </a:xfrm>
          <a:prstGeom prst="rect">
            <a:avLst/>
          </a:prstGeom>
          <a:noFill/>
          <a:ln>
            <a:noFill/>
          </a:ln>
        </p:spPr>
      </p:pic>
      <p:pic>
        <p:nvPicPr>
          <p:cNvPr id="344" name="Google Shape;344;p37"/>
          <p:cNvPicPr preferRelativeResize="0"/>
          <p:nvPr/>
        </p:nvPicPr>
        <p:blipFill>
          <a:blip r:embed="rId15">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8"/>
        <p:cNvGrpSpPr/>
        <p:nvPr/>
      </p:nvGrpSpPr>
      <p:grpSpPr>
        <a:xfrm>
          <a:off x="0" y="0"/>
          <a:ext cx="0" cy="0"/>
          <a:chOff x="0" y="0"/>
          <a:chExt cx="0" cy="0"/>
        </a:xfrm>
      </p:grpSpPr>
      <p:sp>
        <p:nvSpPr>
          <p:cNvPr id="349" name="Google Shape;349;p38"/>
          <p:cNvSpPr txBox="1">
            <a:spLocks noGrp="1"/>
          </p:cNvSpPr>
          <p:nvPr>
            <p:ph type="subTitle" idx="1"/>
          </p:nvPr>
        </p:nvSpPr>
        <p:spPr>
          <a:xfrm>
            <a:off x="308875" y="1676300"/>
            <a:ext cx="6327300" cy="131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3100" b="1">
                <a:solidFill>
                  <a:schemeClr val="dk1"/>
                </a:solidFill>
                <a:latin typeface="Lobster"/>
                <a:ea typeface="Lobster"/>
                <a:cs typeface="Lobster"/>
                <a:sym typeface="Lobster"/>
              </a:rPr>
              <a:t>Elements of the Work and Financial Plan</a:t>
            </a:r>
            <a:endParaRPr sz="1500">
              <a:latin typeface="Lobster"/>
              <a:ea typeface="Lobster"/>
              <a:cs typeface="Lobster"/>
              <a:sym typeface="Lobster"/>
            </a:endParaRPr>
          </a:p>
        </p:txBody>
      </p:sp>
      <p:pic>
        <p:nvPicPr>
          <p:cNvPr id="350" name="Google Shape;350;p38"/>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351" name="Google Shape;351;p38"/>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352" name="Google Shape;352;p38"/>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353" name="Google Shape;353;p38"/>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354" name="Google Shape;354;p38"/>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8"/>
        <p:cNvGrpSpPr/>
        <p:nvPr/>
      </p:nvGrpSpPr>
      <p:grpSpPr>
        <a:xfrm>
          <a:off x="0" y="0"/>
          <a:ext cx="0" cy="0"/>
          <a:chOff x="0" y="0"/>
          <a:chExt cx="0" cy="0"/>
        </a:xfrm>
      </p:grpSpPr>
      <p:sp>
        <p:nvSpPr>
          <p:cNvPr id="359" name="Google Shape;359;p39"/>
          <p:cNvSpPr txBox="1">
            <a:spLocks noGrp="1"/>
          </p:cNvSpPr>
          <p:nvPr>
            <p:ph type="subTitle" idx="1"/>
          </p:nvPr>
        </p:nvSpPr>
        <p:spPr>
          <a:xfrm>
            <a:off x="410050" y="305375"/>
            <a:ext cx="66105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2700" b="1">
                <a:solidFill>
                  <a:schemeClr val="dk1"/>
                </a:solidFill>
                <a:latin typeface="Merriweather"/>
                <a:ea typeface="Merriweather"/>
                <a:cs typeface="Merriweather"/>
                <a:sym typeface="Merriweather"/>
              </a:rPr>
              <a:t>Elements of the WFP</a:t>
            </a:r>
            <a:endParaRPr sz="1100">
              <a:latin typeface="Merriweather"/>
              <a:ea typeface="Merriweather"/>
              <a:cs typeface="Merriweather"/>
              <a:sym typeface="Merriweather"/>
            </a:endParaRPr>
          </a:p>
        </p:txBody>
      </p:sp>
      <p:pic>
        <p:nvPicPr>
          <p:cNvPr id="360" name="Google Shape;360;p39"/>
          <p:cNvPicPr preferRelativeResize="0"/>
          <p:nvPr/>
        </p:nvPicPr>
        <p:blipFill>
          <a:blip r:embed="rId4">
            <a:alphaModFix/>
          </a:blip>
          <a:stretch>
            <a:fillRect/>
          </a:stretch>
        </p:blipFill>
        <p:spPr>
          <a:xfrm>
            <a:off x="1219200" y="1037375"/>
            <a:ext cx="1601575" cy="537750"/>
          </a:xfrm>
          <a:prstGeom prst="rect">
            <a:avLst/>
          </a:prstGeom>
          <a:noFill/>
          <a:ln>
            <a:noFill/>
          </a:ln>
        </p:spPr>
      </p:pic>
      <p:pic>
        <p:nvPicPr>
          <p:cNvPr id="361" name="Google Shape;361;p39"/>
          <p:cNvPicPr preferRelativeResize="0"/>
          <p:nvPr/>
        </p:nvPicPr>
        <p:blipFill>
          <a:blip r:embed="rId5">
            <a:alphaModFix/>
          </a:blip>
          <a:stretch>
            <a:fillRect/>
          </a:stretch>
        </p:blipFill>
        <p:spPr>
          <a:xfrm>
            <a:off x="1945125" y="1816574"/>
            <a:ext cx="1518987" cy="475300"/>
          </a:xfrm>
          <a:prstGeom prst="rect">
            <a:avLst/>
          </a:prstGeom>
          <a:noFill/>
          <a:ln>
            <a:noFill/>
          </a:ln>
        </p:spPr>
      </p:pic>
      <p:pic>
        <p:nvPicPr>
          <p:cNvPr id="362" name="Google Shape;362;p39"/>
          <p:cNvPicPr preferRelativeResize="0"/>
          <p:nvPr/>
        </p:nvPicPr>
        <p:blipFill>
          <a:blip r:embed="rId6">
            <a:alphaModFix/>
          </a:blip>
          <a:stretch>
            <a:fillRect/>
          </a:stretch>
        </p:blipFill>
        <p:spPr>
          <a:xfrm>
            <a:off x="2820775" y="2346949"/>
            <a:ext cx="1798866" cy="533850"/>
          </a:xfrm>
          <a:prstGeom prst="rect">
            <a:avLst/>
          </a:prstGeom>
          <a:noFill/>
          <a:ln>
            <a:noFill/>
          </a:ln>
        </p:spPr>
      </p:pic>
      <p:pic>
        <p:nvPicPr>
          <p:cNvPr id="363" name="Google Shape;363;p39"/>
          <p:cNvPicPr preferRelativeResize="0"/>
          <p:nvPr/>
        </p:nvPicPr>
        <p:blipFill>
          <a:blip r:embed="rId7">
            <a:alphaModFix/>
          </a:blip>
          <a:stretch>
            <a:fillRect/>
          </a:stretch>
        </p:blipFill>
        <p:spPr>
          <a:xfrm>
            <a:off x="3678025" y="2975392"/>
            <a:ext cx="1601575" cy="533858"/>
          </a:xfrm>
          <a:prstGeom prst="rect">
            <a:avLst/>
          </a:prstGeom>
          <a:noFill/>
          <a:ln>
            <a:noFill/>
          </a:ln>
        </p:spPr>
      </p:pic>
      <p:pic>
        <p:nvPicPr>
          <p:cNvPr id="364" name="Google Shape;364;p39"/>
          <p:cNvPicPr preferRelativeResize="0"/>
          <p:nvPr/>
        </p:nvPicPr>
        <p:blipFill>
          <a:blip r:embed="rId8">
            <a:alphaModFix/>
          </a:blip>
          <a:stretch>
            <a:fillRect/>
          </a:stretch>
        </p:blipFill>
        <p:spPr>
          <a:xfrm>
            <a:off x="4329250" y="3603850"/>
            <a:ext cx="1823674" cy="537750"/>
          </a:xfrm>
          <a:prstGeom prst="rect">
            <a:avLst/>
          </a:prstGeom>
          <a:noFill/>
          <a:ln>
            <a:noFill/>
          </a:ln>
        </p:spPr>
      </p:pic>
      <p:pic>
        <p:nvPicPr>
          <p:cNvPr id="365" name="Google Shape;365;p39"/>
          <p:cNvPicPr preferRelativeResize="0"/>
          <p:nvPr/>
        </p:nvPicPr>
        <p:blipFill>
          <a:blip r:embed="rId9">
            <a:alphaModFix/>
          </a:blip>
          <a:stretch>
            <a:fillRect/>
          </a:stretch>
        </p:blipFill>
        <p:spPr>
          <a:xfrm>
            <a:off x="209600" y="4325550"/>
            <a:ext cx="2076450" cy="817951"/>
          </a:xfrm>
          <a:prstGeom prst="rect">
            <a:avLst/>
          </a:prstGeom>
          <a:noFill/>
          <a:ln>
            <a:noFill/>
          </a:ln>
        </p:spPr>
      </p:pic>
      <p:pic>
        <p:nvPicPr>
          <p:cNvPr id="366" name="Google Shape;366;p39"/>
          <p:cNvPicPr preferRelativeResize="0"/>
          <p:nvPr/>
        </p:nvPicPr>
        <p:blipFill>
          <a:blip r:embed="rId10">
            <a:alphaModFix/>
          </a:blip>
          <a:stretch>
            <a:fillRect/>
          </a:stretch>
        </p:blipFill>
        <p:spPr>
          <a:xfrm>
            <a:off x="2286050" y="4282575"/>
            <a:ext cx="1771650" cy="817950"/>
          </a:xfrm>
          <a:prstGeom prst="rect">
            <a:avLst/>
          </a:prstGeom>
          <a:noFill/>
          <a:ln>
            <a:noFill/>
          </a:ln>
        </p:spPr>
      </p:pic>
      <p:pic>
        <p:nvPicPr>
          <p:cNvPr id="367" name="Google Shape;367;p39"/>
          <p:cNvPicPr preferRelativeResize="0"/>
          <p:nvPr/>
        </p:nvPicPr>
        <p:blipFill>
          <a:blip r:embed="rId11">
            <a:alphaModFix/>
          </a:blip>
          <a:stretch>
            <a:fillRect/>
          </a:stretch>
        </p:blipFill>
        <p:spPr>
          <a:xfrm>
            <a:off x="4379525" y="4325550"/>
            <a:ext cx="1740600" cy="817951"/>
          </a:xfrm>
          <a:prstGeom prst="rect">
            <a:avLst/>
          </a:prstGeom>
          <a:noFill/>
          <a:ln>
            <a:noFill/>
          </a:ln>
        </p:spPr>
      </p:pic>
      <p:pic>
        <p:nvPicPr>
          <p:cNvPr id="368" name="Google Shape;368;p39"/>
          <p:cNvPicPr preferRelativeResize="0"/>
          <p:nvPr/>
        </p:nvPicPr>
        <p:blipFill>
          <a:blip r:embed="rId12">
            <a:alphaModFix/>
          </a:blip>
          <a:stretch>
            <a:fillRect/>
          </a:stretch>
        </p:blipFill>
        <p:spPr>
          <a:xfrm>
            <a:off x="6120125" y="4325550"/>
            <a:ext cx="1557075" cy="817951"/>
          </a:xfrm>
          <a:prstGeom prst="rect">
            <a:avLst/>
          </a:prstGeom>
          <a:noFill/>
          <a:ln>
            <a:noFill/>
          </a:ln>
        </p:spPr>
      </p:pic>
      <p:pic>
        <p:nvPicPr>
          <p:cNvPr id="369" name="Google Shape;369;p39"/>
          <p:cNvPicPr preferRelativeResize="0"/>
          <p:nvPr/>
        </p:nvPicPr>
        <p:blipFill>
          <a:blip r:embed="rId13">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3"/>
        <p:cNvGrpSpPr/>
        <p:nvPr/>
      </p:nvGrpSpPr>
      <p:grpSpPr>
        <a:xfrm>
          <a:off x="0" y="0"/>
          <a:ext cx="0" cy="0"/>
          <a:chOff x="0" y="0"/>
          <a:chExt cx="0" cy="0"/>
        </a:xfrm>
      </p:grpSpPr>
      <p:sp>
        <p:nvSpPr>
          <p:cNvPr id="374" name="Google Shape;374;p40"/>
          <p:cNvSpPr txBox="1">
            <a:spLocks noGrp="1"/>
          </p:cNvSpPr>
          <p:nvPr>
            <p:ph type="subTitle" idx="1"/>
          </p:nvPr>
        </p:nvSpPr>
        <p:spPr>
          <a:xfrm>
            <a:off x="311700" y="351625"/>
            <a:ext cx="67941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2900" b="1">
                <a:solidFill>
                  <a:schemeClr val="dk1"/>
                </a:solidFill>
                <a:latin typeface="Merriweather"/>
                <a:ea typeface="Merriweather"/>
                <a:cs typeface="Merriweather"/>
                <a:sym typeface="Merriweather"/>
              </a:rPr>
              <a:t>Output</a:t>
            </a:r>
            <a:endParaRPr sz="1700">
              <a:latin typeface="Merriweather"/>
              <a:ea typeface="Merriweather"/>
              <a:cs typeface="Merriweather"/>
              <a:sym typeface="Merriweather"/>
            </a:endParaRPr>
          </a:p>
        </p:txBody>
      </p:sp>
      <p:sp>
        <p:nvSpPr>
          <p:cNvPr id="375" name="Google Shape;375;p40"/>
          <p:cNvSpPr txBox="1">
            <a:spLocks noGrp="1"/>
          </p:cNvSpPr>
          <p:nvPr>
            <p:ph type="subTitle" idx="1"/>
          </p:nvPr>
        </p:nvSpPr>
        <p:spPr>
          <a:xfrm>
            <a:off x="710900" y="950275"/>
            <a:ext cx="6147000" cy="732000"/>
          </a:xfrm>
          <a:prstGeom prst="rect">
            <a:avLst/>
          </a:prstGeom>
        </p:spPr>
        <p:txBody>
          <a:bodyPr spcFirstLastPara="1" wrap="square" lIns="91425" tIns="91425" rIns="91425" bIns="91425" anchor="t" anchorCtr="0">
            <a:noAutofit/>
          </a:bodyPr>
          <a:lstStyle/>
          <a:p>
            <a:pPr marL="0" lvl="0" indent="0" algn="l" rtl="0">
              <a:lnSpc>
                <a:spcPct val="120000"/>
              </a:lnSpc>
              <a:spcBef>
                <a:spcPts val="1000"/>
              </a:spcBef>
              <a:spcAft>
                <a:spcPts val="0"/>
              </a:spcAft>
              <a:buClr>
                <a:schemeClr val="dk1"/>
              </a:buClr>
              <a:buSzPts val="1100"/>
              <a:buFont typeface="Arial"/>
              <a:buNone/>
            </a:pPr>
            <a:r>
              <a:rPr lang="fil" sz="2000">
                <a:solidFill>
                  <a:schemeClr val="dk1"/>
                </a:solidFill>
              </a:rPr>
              <a:t>•An object produced as a result of activities completed</a:t>
            </a:r>
            <a:endParaRPr sz="200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2000">
                <a:solidFill>
                  <a:schemeClr val="dk1"/>
                </a:solidFill>
              </a:rPr>
              <a:t>•Must be </a:t>
            </a:r>
            <a:r>
              <a:rPr lang="fil" sz="2000" b="1" u="sng">
                <a:solidFill>
                  <a:schemeClr val="dk1"/>
                </a:solidFill>
              </a:rPr>
              <a:t>quantifiable</a:t>
            </a:r>
            <a:r>
              <a:rPr lang="fil" sz="2000">
                <a:solidFill>
                  <a:schemeClr val="dk1"/>
                </a:solidFill>
              </a:rPr>
              <a:t>, </a:t>
            </a:r>
            <a:r>
              <a:rPr lang="fil" sz="2000" b="1" u="sng">
                <a:solidFill>
                  <a:schemeClr val="dk1"/>
                </a:solidFill>
              </a:rPr>
              <a:t>tangible</a:t>
            </a:r>
            <a:r>
              <a:rPr lang="fil" sz="2000">
                <a:solidFill>
                  <a:schemeClr val="dk1"/>
                </a:solidFill>
              </a:rPr>
              <a:t>, and a </a:t>
            </a:r>
            <a:r>
              <a:rPr lang="fil" sz="2000" b="1" u="sng">
                <a:solidFill>
                  <a:schemeClr val="dk1"/>
                </a:solidFill>
              </a:rPr>
              <a:t>product of conducted activities</a:t>
            </a:r>
            <a:endParaRPr sz="2000" b="1" u="sng">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2000" i="1">
                <a:solidFill>
                  <a:schemeClr val="dk1"/>
                </a:solidFill>
              </a:rPr>
              <a:t>Examples</a:t>
            </a:r>
            <a:r>
              <a:rPr lang="fil" sz="2000">
                <a:solidFill>
                  <a:schemeClr val="dk1"/>
                </a:solidFill>
              </a:rPr>
              <a:t>:</a:t>
            </a:r>
            <a:endParaRPr sz="2000">
              <a:solidFill>
                <a:schemeClr val="dk1"/>
              </a:solidFill>
            </a:endParaRPr>
          </a:p>
          <a:p>
            <a:pPr marL="0" lvl="0" indent="457200" algn="l" rtl="0">
              <a:lnSpc>
                <a:spcPct val="120000"/>
              </a:lnSpc>
              <a:spcBef>
                <a:spcPts val="500"/>
              </a:spcBef>
              <a:spcAft>
                <a:spcPts val="0"/>
              </a:spcAft>
              <a:buClr>
                <a:schemeClr val="dk1"/>
              </a:buClr>
              <a:buSzPts val="1100"/>
              <a:buFont typeface="Arial"/>
              <a:buNone/>
            </a:pPr>
            <a:r>
              <a:rPr lang="fil" sz="1800">
                <a:solidFill>
                  <a:schemeClr val="dk1"/>
                </a:solidFill>
              </a:rPr>
              <a:t>Teachers trained on Gender and Development (GAD)</a:t>
            </a:r>
            <a:endParaRPr sz="1800">
              <a:solidFill>
                <a:schemeClr val="dk1"/>
              </a:solidFill>
            </a:endParaRPr>
          </a:p>
          <a:p>
            <a:pPr marL="0" lvl="0" indent="457200" algn="l" rtl="0">
              <a:lnSpc>
                <a:spcPct val="120000"/>
              </a:lnSpc>
              <a:spcBef>
                <a:spcPts val="500"/>
              </a:spcBef>
              <a:spcAft>
                <a:spcPts val="0"/>
              </a:spcAft>
              <a:buClr>
                <a:schemeClr val="dk1"/>
              </a:buClr>
              <a:buSzPts val="1100"/>
              <a:buFont typeface="Arial"/>
              <a:buNone/>
            </a:pPr>
            <a:r>
              <a:rPr lang="fil" sz="1800">
                <a:solidFill>
                  <a:schemeClr val="dk1"/>
                </a:solidFill>
              </a:rPr>
              <a:t>Learning materials printed</a:t>
            </a:r>
            <a:endParaRPr sz="1800">
              <a:solidFill>
                <a:schemeClr val="dk1"/>
              </a:solidFill>
            </a:endParaRPr>
          </a:p>
          <a:p>
            <a:pPr marL="0" lvl="0" indent="0" algn="l" rtl="0">
              <a:lnSpc>
                <a:spcPct val="150000"/>
              </a:lnSpc>
              <a:spcBef>
                <a:spcPts val="1000"/>
              </a:spcBef>
              <a:spcAft>
                <a:spcPts val="0"/>
              </a:spcAft>
              <a:buNone/>
            </a:pPr>
            <a:endParaRPr sz="1800">
              <a:solidFill>
                <a:schemeClr val="dk1"/>
              </a:solidFill>
            </a:endParaRPr>
          </a:p>
          <a:p>
            <a:pPr marL="0" lvl="0" indent="0" algn="ctr" rtl="0">
              <a:spcBef>
                <a:spcPts val="0"/>
              </a:spcBef>
              <a:spcAft>
                <a:spcPts val="0"/>
              </a:spcAft>
              <a:buNone/>
            </a:pPr>
            <a:endParaRPr sz="2400"/>
          </a:p>
        </p:txBody>
      </p:sp>
      <p:pic>
        <p:nvPicPr>
          <p:cNvPr id="376" name="Google Shape;376;p40"/>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377" name="Google Shape;377;p40"/>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378" name="Google Shape;378;p40"/>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379" name="Google Shape;379;p40"/>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380" name="Google Shape;380;p40"/>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4"/>
        <p:cNvGrpSpPr/>
        <p:nvPr/>
      </p:nvGrpSpPr>
      <p:grpSpPr>
        <a:xfrm>
          <a:off x="0" y="0"/>
          <a:ext cx="0" cy="0"/>
          <a:chOff x="0" y="0"/>
          <a:chExt cx="0" cy="0"/>
        </a:xfrm>
      </p:grpSpPr>
      <p:sp>
        <p:nvSpPr>
          <p:cNvPr id="385" name="Google Shape;385;p41"/>
          <p:cNvSpPr txBox="1">
            <a:spLocks noGrp="1"/>
          </p:cNvSpPr>
          <p:nvPr>
            <p:ph type="subTitle" idx="1"/>
          </p:nvPr>
        </p:nvSpPr>
        <p:spPr>
          <a:xfrm>
            <a:off x="311700" y="370675"/>
            <a:ext cx="70416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2900" b="1">
                <a:solidFill>
                  <a:schemeClr val="dk1"/>
                </a:solidFill>
                <a:latin typeface="Merriweather"/>
                <a:ea typeface="Merriweather"/>
                <a:cs typeface="Merriweather"/>
                <a:sym typeface="Merriweather"/>
              </a:rPr>
              <a:t>Activity</a:t>
            </a:r>
            <a:endParaRPr sz="1700">
              <a:latin typeface="Merriweather"/>
              <a:ea typeface="Merriweather"/>
              <a:cs typeface="Merriweather"/>
              <a:sym typeface="Merriweather"/>
            </a:endParaRPr>
          </a:p>
        </p:txBody>
      </p:sp>
      <p:sp>
        <p:nvSpPr>
          <p:cNvPr id="386" name="Google Shape;386;p41"/>
          <p:cNvSpPr txBox="1">
            <a:spLocks noGrp="1"/>
          </p:cNvSpPr>
          <p:nvPr>
            <p:ph type="subTitle" idx="1"/>
          </p:nvPr>
        </p:nvSpPr>
        <p:spPr>
          <a:xfrm>
            <a:off x="729950" y="988375"/>
            <a:ext cx="6452100" cy="732000"/>
          </a:xfrm>
          <a:prstGeom prst="rect">
            <a:avLst/>
          </a:prstGeom>
        </p:spPr>
        <p:txBody>
          <a:bodyPr spcFirstLastPara="1" wrap="square" lIns="91425" tIns="91425" rIns="91425" bIns="91425" anchor="t" anchorCtr="0">
            <a:noAutofit/>
          </a:bodyPr>
          <a:lstStyle/>
          <a:p>
            <a:pPr marL="0" lvl="0" indent="0" algn="l" rtl="0">
              <a:lnSpc>
                <a:spcPct val="120000"/>
              </a:lnSpc>
              <a:spcBef>
                <a:spcPts val="1000"/>
              </a:spcBef>
              <a:spcAft>
                <a:spcPts val="0"/>
              </a:spcAft>
              <a:buClr>
                <a:schemeClr val="dk1"/>
              </a:buClr>
              <a:buSzPts val="1100"/>
              <a:buFont typeface="Arial"/>
              <a:buNone/>
            </a:pPr>
            <a:r>
              <a:rPr lang="fil" sz="2000">
                <a:solidFill>
                  <a:schemeClr val="dk1"/>
                </a:solidFill>
              </a:rPr>
              <a:t>•A </a:t>
            </a:r>
            <a:r>
              <a:rPr lang="fil" sz="2000" b="1" u="sng">
                <a:solidFill>
                  <a:schemeClr val="dk1"/>
                </a:solidFill>
              </a:rPr>
              <a:t>task or set of tasks </a:t>
            </a:r>
            <a:r>
              <a:rPr lang="fil" sz="2000">
                <a:solidFill>
                  <a:schemeClr val="dk1"/>
                </a:solidFill>
              </a:rPr>
              <a:t>executed to produce a deliverable, given the needed inputs</a:t>
            </a:r>
            <a:endParaRPr sz="200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2000">
                <a:solidFill>
                  <a:schemeClr val="dk1"/>
                </a:solidFill>
              </a:rPr>
              <a:t>•Smallest unit of work identified in the WFP</a:t>
            </a:r>
            <a:endParaRPr sz="200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2000" i="1">
                <a:solidFill>
                  <a:schemeClr val="dk1"/>
                </a:solidFill>
              </a:rPr>
              <a:t>Examples</a:t>
            </a:r>
            <a:r>
              <a:rPr lang="fil" sz="2000">
                <a:solidFill>
                  <a:schemeClr val="dk1"/>
                </a:solidFill>
              </a:rPr>
              <a:t>:</a:t>
            </a:r>
            <a:endParaRPr sz="2000">
              <a:solidFill>
                <a:schemeClr val="dk1"/>
              </a:solidFill>
            </a:endParaRPr>
          </a:p>
          <a:p>
            <a:pPr marL="0" lvl="0" indent="457200" algn="l" rtl="0">
              <a:lnSpc>
                <a:spcPct val="120000"/>
              </a:lnSpc>
              <a:spcBef>
                <a:spcPts val="500"/>
              </a:spcBef>
              <a:spcAft>
                <a:spcPts val="0"/>
              </a:spcAft>
              <a:buClr>
                <a:schemeClr val="dk1"/>
              </a:buClr>
              <a:buSzPts val="1100"/>
              <a:buFont typeface="Arial"/>
              <a:buNone/>
            </a:pPr>
            <a:r>
              <a:rPr lang="fil" sz="1500">
                <a:solidFill>
                  <a:schemeClr val="dk1"/>
                </a:solidFill>
              </a:rPr>
              <a:t>•Conduct of training/seminar on teachers capacity building</a:t>
            </a:r>
            <a:endParaRPr sz="1500">
              <a:solidFill>
                <a:schemeClr val="dk1"/>
              </a:solidFill>
            </a:endParaRPr>
          </a:p>
          <a:p>
            <a:pPr marL="457200" lvl="0" indent="0" algn="l" rtl="0">
              <a:lnSpc>
                <a:spcPct val="120000"/>
              </a:lnSpc>
              <a:spcBef>
                <a:spcPts val="500"/>
              </a:spcBef>
              <a:spcAft>
                <a:spcPts val="0"/>
              </a:spcAft>
              <a:buClr>
                <a:schemeClr val="dk1"/>
              </a:buClr>
              <a:buSzPts val="1100"/>
              <a:buFont typeface="Arial"/>
              <a:buNone/>
            </a:pPr>
            <a:r>
              <a:rPr lang="fil" sz="1500">
                <a:solidFill>
                  <a:schemeClr val="dk1"/>
                </a:solidFill>
              </a:rPr>
              <a:t>•Conduct of training/seminar on Gender &amp; Development Program</a:t>
            </a:r>
            <a:endParaRPr sz="1500">
              <a:solidFill>
                <a:schemeClr val="dk1"/>
              </a:solidFill>
            </a:endParaRPr>
          </a:p>
          <a:p>
            <a:pPr marL="0" lvl="0" indent="457200" algn="l" rtl="0">
              <a:lnSpc>
                <a:spcPct val="120000"/>
              </a:lnSpc>
              <a:spcBef>
                <a:spcPts val="500"/>
              </a:spcBef>
              <a:spcAft>
                <a:spcPts val="0"/>
              </a:spcAft>
              <a:buClr>
                <a:schemeClr val="dk1"/>
              </a:buClr>
              <a:buSzPts val="1100"/>
              <a:buFont typeface="Arial"/>
              <a:buNone/>
            </a:pPr>
            <a:r>
              <a:rPr lang="fil" sz="1500">
                <a:solidFill>
                  <a:schemeClr val="dk1"/>
                </a:solidFill>
              </a:rPr>
              <a:t>•Procurement of Supplies &amp; Materials for Learning Modules.</a:t>
            </a:r>
            <a:endParaRPr sz="1500">
              <a:solidFill>
                <a:schemeClr val="dk1"/>
              </a:solidFill>
            </a:endParaRPr>
          </a:p>
          <a:p>
            <a:pPr marL="0" lvl="0" indent="0" algn="l" rtl="0">
              <a:lnSpc>
                <a:spcPct val="150000"/>
              </a:lnSpc>
              <a:spcBef>
                <a:spcPts val="1000"/>
              </a:spcBef>
              <a:spcAft>
                <a:spcPts val="0"/>
              </a:spcAft>
              <a:buNone/>
            </a:pPr>
            <a:endParaRPr sz="1800">
              <a:solidFill>
                <a:schemeClr val="dk1"/>
              </a:solidFill>
            </a:endParaRPr>
          </a:p>
          <a:p>
            <a:pPr marL="0" lvl="0" indent="0" algn="ctr" rtl="0">
              <a:spcBef>
                <a:spcPts val="0"/>
              </a:spcBef>
              <a:spcAft>
                <a:spcPts val="0"/>
              </a:spcAft>
              <a:buNone/>
            </a:pPr>
            <a:endParaRPr sz="2400"/>
          </a:p>
        </p:txBody>
      </p:sp>
      <p:pic>
        <p:nvPicPr>
          <p:cNvPr id="387" name="Google Shape;387;p41"/>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388" name="Google Shape;388;p41"/>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389" name="Google Shape;389;p41"/>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390" name="Google Shape;390;p41"/>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391" name="Google Shape;391;p41"/>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subTitle" idx="1"/>
          </p:nvPr>
        </p:nvSpPr>
        <p:spPr>
          <a:xfrm>
            <a:off x="354700" y="1472475"/>
            <a:ext cx="62373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4000" b="1">
                <a:solidFill>
                  <a:schemeClr val="dk1"/>
                </a:solidFill>
                <a:latin typeface="Lobster"/>
                <a:ea typeface="Lobster"/>
                <a:cs typeface="Lobster"/>
                <a:sym typeface="Lobster"/>
              </a:rPr>
              <a:t>Introduction</a:t>
            </a:r>
            <a:endParaRPr sz="2400">
              <a:latin typeface="Lobster"/>
              <a:ea typeface="Lobster"/>
              <a:cs typeface="Lobster"/>
              <a:sym typeface="Lobster"/>
            </a:endParaRPr>
          </a:p>
        </p:txBody>
      </p:sp>
      <p:pic>
        <p:nvPicPr>
          <p:cNvPr id="71" name="Google Shape;71;p15"/>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72" name="Google Shape;72;p15"/>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73" name="Google Shape;73;p15"/>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74" name="Google Shape;74;p15"/>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75" name="Google Shape;75;p15"/>
          <p:cNvPicPr preferRelativeResize="0"/>
          <p:nvPr/>
        </p:nvPicPr>
        <p:blipFill>
          <a:blip r:embed="rId8">
            <a:alphaModFix/>
          </a:blip>
          <a:stretch>
            <a:fillRect/>
          </a:stretch>
        </p:blipFill>
        <p:spPr>
          <a:xfrm>
            <a:off x="7429650" y="4325550"/>
            <a:ext cx="1466751" cy="8179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5"/>
        <p:cNvGrpSpPr/>
        <p:nvPr/>
      </p:nvGrpSpPr>
      <p:grpSpPr>
        <a:xfrm>
          <a:off x="0" y="0"/>
          <a:ext cx="0" cy="0"/>
          <a:chOff x="0" y="0"/>
          <a:chExt cx="0" cy="0"/>
        </a:xfrm>
      </p:grpSpPr>
      <p:sp>
        <p:nvSpPr>
          <p:cNvPr id="396" name="Google Shape;396;p42"/>
          <p:cNvSpPr txBox="1">
            <a:spLocks noGrp="1"/>
          </p:cNvSpPr>
          <p:nvPr>
            <p:ph type="subTitle" idx="1"/>
          </p:nvPr>
        </p:nvSpPr>
        <p:spPr>
          <a:xfrm>
            <a:off x="426000" y="275425"/>
            <a:ext cx="68322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2900" b="1">
                <a:solidFill>
                  <a:schemeClr val="dk1"/>
                </a:solidFill>
                <a:latin typeface="Merriweather"/>
                <a:ea typeface="Merriweather"/>
                <a:cs typeface="Merriweather"/>
                <a:sym typeface="Merriweather"/>
              </a:rPr>
              <a:t>Indicator</a:t>
            </a:r>
            <a:endParaRPr sz="1700">
              <a:latin typeface="Merriweather"/>
              <a:ea typeface="Merriweather"/>
              <a:cs typeface="Merriweather"/>
              <a:sym typeface="Merriweather"/>
            </a:endParaRPr>
          </a:p>
        </p:txBody>
      </p:sp>
      <p:sp>
        <p:nvSpPr>
          <p:cNvPr id="397" name="Google Shape;397;p42"/>
          <p:cNvSpPr txBox="1">
            <a:spLocks noGrp="1"/>
          </p:cNvSpPr>
          <p:nvPr>
            <p:ph type="subTitle" idx="1"/>
          </p:nvPr>
        </p:nvSpPr>
        <p:spPr>
          <a:xfrm>
            <a:off x="426000" y="855025"/>
            <a:ext cx="6471000" cy="732000"/>
          </a:xfrm>
          <a:prstGeom prst="rect">
            <a:avLst/>
          </a:prstGeom>
        </p:spPr>
        <p:txBody>
          <a:bodyPr spcFirstLastPara="1" wrap="square" lIns="91425" tIns="91425" rIns="91425" bIns="91425" anchor="t" anchorCtr="0">
            <a:noAutofit/>
          </a:bodyPr>
          <a:lstStyle/>
          <a:p>
            <a:pPr marL="0" lvl="0" indent="0" algn="l" rtl="0">
              <a:lnSpc>
                <a:spcPct val="120000"/>
              </a:lnSpc>
              <a:spcBef>
                <a:spcPts val="1000"/>
              </a:spcBef>
              <a:spcAft>
                <a:spcPts val="0"/>
              </a:spcAft>
              <a:buClr>
                <a:schemeClr val="dk1"/>
              </a:buClr>
              <a:buSzPts val="1100"/>
              <a:buFont typeface="Arial"/>
              <a:buNone/>
            </a:pPr>
            <a:r>
              <a:rPr lang="fil" sz="2000">
                <a:solidFill>
                  <a:schemeClr val="dk1"/>
                </a:solidFill>
              </a:rPr>
              <a:t>•</a:t>
            </a:r>
            <a:r>
              <a:rPr lang="fil" sz="1800">
                <a:solidFill>
                  <a:schemeClr val="dk1"/>
                </a:solidFill>
              </a:rPr>
              <a:t>A tool that provides the status or condition of something in particular</a:t>
            </a:r>
            <a:endParaRPr sz="180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1800">
                <a:solidFill>
                  <a:schemeClr val="dk1"/>
                </a:solidFill>
              </a:rPr>
              <a:t>•Must be </a:t>
            </a:r>
            <a:r>
              <a:rPr lang="fil" sz="1800" b="1" u="sng">
                <a:solidFill>
                  <a:schemeClr val="dk1"/>
                </a:solidFill>
              </a:rPr>
              <a:t>quantifiable</a:t>
            </a:r>
            <a:r>
              <a:rPr lang="fil" sz="1800">
                <a:solidFill>
                  <a:schemeClr val="dk1"/>
                </a:solidFill>
              </a:rPr>
              <a:t> and </a:t>
            </a:r>
            <a:r>
              <a:rPr lang="fil" sz="1800" b="1" u="sng">
                <a:solidFill>
                  <a:schemeClr val="dk1"/>
                </a:solidFill>
              </a:rPr>
              <a:t>appropriate to track progress </a:t>
            </a:r>
            <a:r>
              <a:rPr lang="fil" sz="1800">
                <a:solidFill>
                  <a:schemeClr val="dk1"/>
                </a:solidFill>
              </a:rPr>
              <a:t>of the activity / output</a:t>
            </a:r>
            <a:endParaRPr sz="180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1600" i="1">
                <a:solidFill>
                  <a:schemeClr val="dk1"/>
                </a:solidFill>
              </a:rPr>
              <a:t>Examples</a:t>
            </a:r>
            <a:r>
              <a:rPr lang="fil" sz="1600">
                <a:solidFill>
                  <a:schemeClr val="dk1"/>
                </a:solidFill>
              </a:rPr>
              <a:t>:</a:t>
            </a:r>
            <a:endParaRPr sz="1600">
              <a:solidFill>
                <a:schemeClr val="dk1"/>
              </a:solidFill>
            </a:endParaRPr>
          </a:p>
          <a:p>
            <a:pPr marL="0" lvl="0" indent="457200" algn="l" rtl="0">
              <a:lnSpc>
                <a:spcPct val="120000"/>
              </a:lnSpc>
              <a:spcBef>
                <a:spcPts val="500"/>
              </a:spcBef>
              <a:spcAft>
                <a:spcPts val="0"/>
              </a:spcAft>
              <a:buClr>
                <a:schemeClr val="dk1"/>
              </a:buClr>
              <a:buSzPts val="1100"/>
              <a:buFont typeface="Arial"/>
              <a:buNone/>
            </a:pPr>
            <a:r>
              <a:rPr lang="fil" sz="1600">
                <a:solidFill>
                  <a:schemeClr val="dk1"/>
                </a:solidFill>
              </a:rPr>
              <a:t>No. of training conducted for Capacity Building</a:t>
            </a:r>
            <a:endParaRPr sz="1600">
              <a:solidFill>
                <a:schemeClr val="dk1"/>
              </a:solidFill>
            </a:endParaRPr>
          </a:p>
          <a:p>
            <a:pPr marL="0" lvl="0" indent="457200" algn="l" rtl="0">
              <a:lnSpc>
                <a:spcPct val="120000"/>
              </a:lnSpc>
              <a:spcBef>
                <a:spcPts val="500"/>
              </a:spcBef>
              <a:spcAft>
                <a:spcPts val="0"/>
              </a:spcAft>
              <a:buClr>
                <a:schemeClr val="dk1"/>
              </a:buClr>
              <a:buSzPts val="1100"/>
              <a:buFont typeface="Arial"/>
              <a:buNone/>
            </a:pPr>
            <a:r>
              <a:rPr lang="fil" sz="1600">
                <a:solidFill>
                  <a:schemeClr val="dk1"/>
                </a:solidFill>
              </a:rPr>
              <a:t>No. of procurement conducted for LMs</a:t>
            </a:r>
            <a:endParaRPr sz="1600">
              <a:solidFill>
                <a:schemeClr val="dk1"/>
              </a:solidFill>
            </a:endParaRPr>
          </a:p>
          <a:p>
            <a:pPr marL="0" lvl="0" indent="457200" algn="l" rtl="0">
              <a:lnSpc>
                <a:spcPct val="120000"/>
              </a:lnSpc>
              <a:spcBef>
                <a:spcPts val="500"/>
              </a:spcBef>
              <a:spcAft>
                <a:spcPts val="0"/>
              </a:spcAft>
              <a:buClr>
                <a:schemeClr val="dk1"/>
              </a:buClr>
              <a:buSzPts val="1100"/>
              <a:buFont typeface="Arial"/>
              <a:buNone/>
            </a:pPr>
            <a:r>
              <a:rPr lang="fil" sz="1600">
                <a:solidFill>
                  <a:schemeClr val="dk1"/>
                </a:solidFill>
              </a:rPr>
              <a:t>No. of payment made (e.g Electricity Bills &amp; Water Bills)</a:t>
            </a:r>
            <a:endParaRPr sz="1600">
              <a:solidFill>
                <a:schemeClr val="dk1"/>
              </a:solidFill>
            </a:endParaRPr>
          </a:p>
          <a:p>
            <a:pPr marL="0" lvl="0" indent="0" algn="l" rtl="0">
              <a:lnSpc>
                <a:spcPct val="150000"/>
              </a:lnSpc>
              <a:spcBef>
                <a:spcPts val="1000"/>
              </a:spcBef>
              <a:spcAft>
                <a:spcPts val="0"/>
              </a:spcAft>
              <a:buNone/>
            </a:pPr>
            <a:endParaRPr sz="2000">
              <a:solidFill>
                <a:schemeClr val="dk1"/>
              </a:solidFill>
            </a:endParaRPr>
          </a:p>
          <a:p>
            <a:pPr marL="0" lvl="0" indent="0" algn="ctr" rtl="0">
              <a:spcBef>
                <a:spcPts val="0"/>
              </a:spcBef>
              <a:spcAft>
                <a:spcPts val="0"/>
              </a:spcAft>
              <a:buNone/>
            </a:pPr>
            <a:endParaRPr sz="2400"/>
          </a:p>
        </p:txBody>
      </p:sp>
      <p:pic>
        <p:nvPicPr>
          <p:cNvPr id="398" name="Google Shape;398;p42"/>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399" name="Google Shape;399;p42"/>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400" name="Google Shape;400;p42"/>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401" name="Google Shape;401;p42"/>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402" name="Google Shape;402;p42"/>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6"/>
        <p:cNvGrpSpPr/>
        <p:nvPr/>
      </p:nvGrpSpPr>
      <p:grpSpPr>
        <a:xfrm>
          <a:off x="0" y="0"/>
          <a:ext cx="0" cy="0"/>
          <a:chOff x="0" y="0"/>
          <a:chExt cx="0" cy="0"/>
        </a:xfrm>
      </p:grpSpPr>
      <p:sp>
        <p:nvSpPr>
          <p:cNvPr id="407" name="Google Shape;407;p43"/>
          <p:cNvSpPr txBox="1">
            <a:spLocks noGrp="1"/>
          </p:cNvSpPr>
          <p:nvPr>
            <p:ph type="subTitle" idx="1"/>
          </p:nvPr>
        </p:nvSpPr>
        <p:spPr>
          <a:xfrm>
            <a:off x="178350" y="256375"/>
            <a:ext cx="70227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3000" b="1">
                <a:solidFill>
                  <a:schemeClr val="dk1"/>
                </a:solidFill>
                <a:latin typeface="Merriweather"/>
                <a:ea typeface="Merriweather"/>
                <a:cs typeface="Merriweather"/>
                <a:sym typeface="Merriweather"/>
              </a:rPr>
              <a:t>Cost</a:t>
            </a:r>
            <a:endParaRPr>
              <a:latin typeface="Merriweather"/>
              <a:ea typeface="Merriweather"/>
              <a:cs typeface="Merriweather"/>
              <a:sym typeface="Merriweather"/>
            </a:endParaRPr>
          </a:p>
        </p:txBody>
      </p:sp>
      <p:sp>
        <p:nvSpPr>
          <p:cNvPr id="408" name="Google Shape;408;p43"/>
          <p:cNvSpPr txBox="1">
            <a:spLocks noGrp="1"/>
          </p:cNvSpPr>
          <p:nvPr>
            <p:ph type="subTitle" idx="1"/>
          </p:nvPr>
        </p:nvSpPr>
        <p:spPr>
          <a:xfrm>
            <a:off x="532075" y="781450"/>
            <a:ext cx="6459000" cy="817800"/>
          </a:xfrm>
          <a:prstGeom prst="rect">
            <a:avLst/>
          </a:prstGeom>
        </p:spPr>
        <p:txBody>
          <a:bodyPr spcFirstLastPara="1" wrap="square" lIns="91425" tIns="91425" rIns="91425" bIns="91425" anchor="t" anchorCtr="0">
            <a:noAutofit/>
          </a:bodyPr>
          <a:lstStyle/>
          <a:p>
            <a:pPr marL="0" lvl="0" indent="0" algn="l" rtl="0">
              <a:lnSpc>
                <a:spcPct val="120000"/>
              </a:lnSpc>
              <a:spcBef>
                <a:spcPts val="1000"/>
              </a:spcBef>
              <a:spcAft>
                <a:spcPts val="0"/>
              </a:spcAft>
              <a:buClr>
                <a:schemeClr val="dk1"/>
              </a:buClr>
              <a:buSzPts val="1100"/>
              <a:buFont typeface="Arial"/>
              <a:buNone/>
            </a:pPr>
            <a:r>
              <a:rPr lang="fil" sz="2000">
                <a:solidFill>
                  <a:schemeClr val="dk1"/>
                </a:solidFill>
              </a:rPr>
              <a:t>•</a:t>
            </a:r>
            <a:r>
              <a:rPr lang="fil" sz="1900" b="1" u="sng">
                <a:solidFill>
                  <a:schemeClr val="dk1"/>
                </a:solidFill>
              </a:rPr>
              <a:t>Financial requirements </a:t>
            </a:r>
            <a:r>
              <a:rPr lang="fil" sz="1900">
                <a:solidFill>
                  <a:schemeClr val="dk1"/>
                </a:solidFill>
              </a:rPr>
              <a:t>of an activity</a:t>
            </a:r>
            <a:endParaRPr sz="190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1900">
                <a:solidFill>
                  <a:schemeClr val="dk1"/>
                </a:solidFill>
              </a:rPr>
              <a:t>•Expressed both in terms of obligations and disbursements</a:t>
            </a:r>
            <a:endParaRPr sz="190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1900">
                <a:solidFill>
                  <a:schemeClr val="dk1"/>
                </a:solidFill>
              </a:rPr>
              <a:t>•Breakdown of cost elaborated through the expenditure matrix</a:t>
            </a:r>
            <a:endParaRPr sz="190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1900" i="1">
                <a:solidFill>
                  <a:schemeClr val="dk1"/>
                </a:solidFill>
              </a:rPr>
              <a:t>Examples</a:t>
            </a:r>
            <a:r>
              <a:rPr lang="fil" sz="1900">
                <a:solidFill>
                  <a:schemeClr val="dk1"/>
                </a:solidFill>
              </a:rPr>
              <a:t>:</a:t>
            </a:r>
            <a:endParaRPr sz="1900">
              <a:solidFill>
                <a:schemeClr val="dk1"/>
              </a:solidFill>
            </a:endParaRPr>
          </a:p>
          <a:p>
            <a:pPr marL="0" lvl="0" indent="457200" algn="l" rtl="0">
              <a:lnSpc>
                <a:spcPct val="120000"/>
              </a:lnSpc>
              <a:spcBef>
                <a:spcPts val="500"/>
              </a:spcBef>
              <a:spcAft>
                <a:spcPts val="0"/>
              </a:spcAft>
              <a:buClr>
                <a:schemeClr val="dk1"/>
              </a:buClr>
              <a:buSzPts val="1100"/>
              <a:buFont typeface="Arial"/>
              <a:buNone/>
            </a:pPr>
            <a:r>
              <a:rPr lang="fil" sz="1500">
                <a:solidFill>
                  <a:schemeClr val="dk1"/>
                </a:solidFill>
              </a:rPr>
              <a:t>Php 120,000.00 for cash advance</a:t>
            </a:r>
            <a:endParaRPr sz="1500">
              <a:solidFill>
                <a:schemeClr val="dk1"/>
              </a:solidFill>
            </a:endParaRPr>
          </a:p>
          <a:p>
            <a:pPr marL="0" lvl="0" indent="457200" algn="l" rtl="0">
              <a:lnSpc>
                <a:spcPct val="120000"/>
              </a:lnSpc>
              <a:spcBef>
                <a:spcPts val="500"/>
              </a:spcBef>
              <a:spcAft>
                <a:spcPts val="0"/>
              </a:spcAft>
              <a:buClr>
                <a:schemeClr val="dk1"/>
              </a:buClr>
              <a:buSzPts val="1100"/>
              <a:buFont typeface="Arial"/>
              <a:buNone/>
            </a:pPr>
            <a:r>
              <a:rPr lang="fil" sz="1500">
                <a:solidFill>
                  <a:schemeClr val="dk1"/>
                </a:solidFill>
              </a:rPr>
              <a:t>Php 890,000.00 for direct payment</a:t>
            </a:r>
            <a:endParaRPr sz="1500">
              <a:solidFill>
                <a:schemeClr val="dk1"/>
              </a:solidFill>
            </a:endParaRPr>
          </a:p>
          <a:p>
            <a:pPr marL="0" lvl="0" indent="0" algn="l" rtl="0">
              <a:lnSpc>
                <a:spcPct val="150000"/>
              </a:lnSpc>
              <a:spcBef>
                <a:spcPts val="1000"/>
              </a:spcBef>
              <a:spcAft>
                <a:spcPts val="0"/>
              </a:spcAft>
              <a:buNone/>
            </a:pPr>
            <a:endParaRPr sz="1700">
              <a:solidFill>
                <a:schemeClr val="dk1"/>
              </a:solidFill>
            </a:endParaRPr>
          </a:p>
          <a:p>
            <a:pPr marL="0" lvl="0" indent="0" algn="ctr" rtl="0">
              <a:spcBef>
                <a:spcPts val="0"/>
              </a:spcBef>
              <a:spcAft>
                <a:spcPts val="0"/>
              </a:spcAft>
              <a:buNone/>
            </a:pPr>
            <a:endParaRPr sz="2400"/>
          </a:p>
        </p:txBody>
      </p:sp>
      <p:pic>
        <p:nvPicPr>
          <p:cNvPr id="409" name="Google Shape;409;p43"/>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410" name="Google Shape;410;p43"/>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411" name="Google Shape;411;p43"/>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412" name="Google Shape;412;p43"/>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413" name="Google Shape;413;p43"/>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7"/>
        <p:cNvGrpSpPr/>
        <p:nvPr/>
      </p:nvGrpSpPr>
      <p:grpSpPr>
        <a:xfrm>
          <a:off x="0" y="0"/>
          <a:ext cx="0" cy="0"/>
          <a:chOff x="0" y="0"/>
          <a:chExt cx="0" cy="0"/>
        </a:xfrm>
      </p:grpSpPr>
      <p:sp>
        <p:nvSpPr>
          <p:cNvPr id="418" name="Google Shape;418;p44"/>
          <p:cNvSpPr txBox="1">
            <a:spLocks noGrp="1"/>
          </p:cNvSpPr>
          <p:nvPr>
            <p:ph type="subTitle" idx="1"/>
          </p:nvPr>
        </p:nvSpPr>
        <p:spPr>
          <a:xfrm>
            <a:off x="311700" y="256375"/>
            <a:ext cx="69846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2900" b="1">
                <a:solidFill>
                  <a:schemeClr val="dk1"/>
                </a:solidFill>
                <a:latin typeface="Merriweather"/>
                <a:ea typeface="Merriweather"/>
                <a:cs typeface="Merriweather"/>
                <a:sym typeface="Merriweather"/>
              </a:rPr>
              <a:t>Schedule</a:t>
            </a:r>
            <a:endParaRPr sz="1700">
              <a:latin typeface="Merriweather"/>
              <a:ea typeface="Merriweather"/>
              <a:cs typeface="Merriweather"/>
              <a:sym typeface="Merriweather"/>
            </a:endParaRPr>
          </a:p>
        </p:txBody>
      </p:sp>
      <p:sp>
        <p:nvSpPr>
          <p:cNvPr id="419" name="Google Shape;419;p44"/>
          <p:cNvSpPr txBox="1">
            <a:spLocks noGrp="1"/>
          </p:cNvSpPr>
          <p:nvPr>
            <p:ph type="subTitle" idx="1"/>
          </p:nvPr>
        </p:nvSpPr>
        <p:spPr>
          <a:xfrm>
            <a:off x="438200" y="874075"/>
            <a:ext cx="6629400" cy="732000"/>
          </a:xfrm>
          <a:prstGeom prst="rect">
            <a:avLst/>
          </a:prstGeom>
        </p:spPr>
        <p:txBody>
          <a:bodyPr spcFirstLastPara="1" wrap="square" lIns="91425" tIns="91425" rIns="91425" bIns="91425" anchor="t" anchorCtr="0">
            <a:noAutofit/>
          </a:bodyPr>
          <a:lstStyle/>
          <a:p>
            <a:pPr marL="0" lvl="0" indent="0" algn="l" rtl="0">
              <a:lnSpc>
                <a:spcPct val="120000"/>
              </a:lnSpc>
              <a:spcBef>
                <a:spcPts val="1000"/>
              </a:spcBef>
              <a:spcAft>
                <a:spcPts val="0"/>
              </a:spcAft>
              <a:buClr>
                <a:schemeClr val="dk1"/>
              </a:buClr>
              <a:buSzPts val="1100"/>
              <a:buFont typeface="Arial"/>
              <a:buNone/>
            </a:pPr>
            <a:r>
              <a:rPr lang="fil" sz="2000">
                <a:solidFill>
                  <a:schemeClr val="dk1"/>
                </a:solidFill>
              </a:rPr>
              <a:t>•</a:t>
            </a:r>
            <a:r>
              <a:rPr lang="fil" sz="2000" b="1" u="sng">
                <a:solidFill>
                  <a:schemeClr val="dk1"/>
                </a:solidFill>
              </a:rPr>
              <a:t>Duration </a:t>
            </a:r>
            <a:r>
              <a:rPr lang="fil" sz="2000">
                <a:solidFill>
                  <a:schemeClr val="dk1"/>
                </a:solidFill>
              </a:rPr>
              <a:t>and </a:t>
            </a:r>
            <a:r>
              <a:rPr lang="fil" sz="2000" b="1" u="sng">
                <a:solidFill>
                  <a:schemeClr val="dk1"/>
                </a:solidFill>
              </a:rPr>
              <a:t>frequency </a:t>
            </a:r>
            <a:r>
              <a:rPr lang="fil" sz="2000">
                <a:solidFill>
                  <a:schemeClr val="dk1"/>
                </a:solidFill>
              </a:rPr>
              <a:t>of an activity</a:t>
            </a:r>
            <a:endParaRPr sz="200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2000">
                <a:solidFill>
                  <a:schemeClr val="dk1"/>
                </a:solidFill>
              </a:rPr>
              <a:t>•Expressed monthly in the WFP</a:t>
            </a:r>
            <a:endParaRPr sz="200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2000" i="1">
                <a:solidFill>
                  <a:schemeClr val="dk1"/>
                </a:solidFill>
              </a:rPr>
              <a:t>Examples</a:t>
            </a:r>
            <a:r>
              <a:rPr lang="fil" sz="2000">
                <a:solidFill>
                  <a:schemeClr val="dk1"/>
                </a:solidFill>
              </a:rPr>
              <a:t>:</a:t>
            </a:r>
            <a:endParaRPr sz="2000">
              <a:solidFill>
                <a:schemeClr val="dk1"/>
              </a:solidFill>
            </a:endParaRPr>
          </a:p>
          <a:p>
            <a:pPr marL="457200" lvl="0" indent="0" algn="l" rtl="0">
              <a:lnSpc>
                <a:spcPct val="120000"/>
              </a:lnSpc>
              <a:spcBef>
                <a:spcPts val="500"/>
              </a:spcBef>
              <a:spcAft>
                <a:spcPts val="0"/>
              </a:spcAft>
              <a:buClr>
                <a:schemeClr val="dk1"/>
              </a:buClr>
              <a:buSzPts val="1100"/>
              <a:buFont typeface="Arial"/>
              <a:buNone/>
            </a:pPr>
            <a:r>
              <a:rPr lang="fil" sz="1600">
                <a:solidFill>
                  <a:schemeClr val="dk1"/>
                </a:solidFill>
              </a:rPr>
              <a:t>•Office assessment/evaluation conducted last month of the year (December)</a:t>
            </a:r>
            <a:endParaRPr sz="1600">
              <a:solidFill>
                <a:schemeClr val="dk1"/>
              </a:solidFill>
            </a:endParaRPr>
          </a:p>
          <a:p>
            <a:pPr marL="0" lvl="0" indent="457200" algn="l" rtl="0">
              <a:lnSpc>
                <a:spcPct val="120000"/>
              </a:lnSpc>
              <a:spcBef>
                <a:spcPts val="500"/>
              </a:spcBef>
              <a:spcAft>
                <a:spcPts val="0"/>
              </a:spcAft>
              <a:buClr>
                <a:schemeClr val="dk1"/>
              </a:buClr>
              <a:buSzPts val="1100"/>
              <a:buFont typeface="Arial"/>
              <a:buNone/>
            </a:pPr>
            <a:r>
              <a:rPr lang="fil" sz="1600">
                <a:solidFill>
                  <a:schemeClr val="dk1"/>
                </a:solidFill>
              </a:rPr>
              <a:t>•Cash Advances either monthly, quarterly or every other month.</a:t>
            </a:r>
            <a:endParaRPr sz="1600">
              <a:solidFill>
                <a:schemeClr val="dk1"/>
              </a:solidFill>
            </a:endParaRPr>
          </a:p>
          <a:p>
            <a:pPr marL="0" lvl="0" indent="457200" algn="l" rtl="0">
              <a:lnSpc>
                <a:spcPct val="120000"/>
              </a:lnSpc>
              <a:spcBef>
                <a:spcPts val="500"/>
              </a:spcBef>
              <a:spcAft>
                <a:spcPts val="0"/>
              </a:spcAft>
              <a:buClr>
                <a:schemeClr val="dk1"/>
              </a:buClr>
              <a:buSzPts val="1100"/>
              <a:buFont typeface="Arial"/>
              <a:buNone/>
            </a:pPr>
            <a:r>
              <a:rPr lang="fil" sz="1600">
                <a:solidFill>
                  <a:schemeClr val="dk1"/>
                </a:solidFill>
              </a:rPr>
              <a:t>•Obligation in June but disbursement in august (applicable for           SDO &amp; OUs)</a:t>
            </a:r>
            <a:endParaRPr sz="1600">
              <a:solidFill>
                <a:schemeClr val="dk1"/>
              </a:solidFill>
            </a:endParaRPr>
          </a:p>
          <a:p>
            <a:pPr marL="0" lvl="0" indent="0" algn="l" rtl="0">
              <a:lnSpc>
                <a:spcPct val="150000"/>
              </a:lnSpc>
              <a:spcBef>
                <a:spcPts val="1000"/>
              </a:spcBef>
              <a:spcAft>
                <a:spcPts val="0"/>
              </a:spcAft>
              <a:buNone/>
            </a:pPr>
            <a:endParaRPr sz="2000">
              <a:solidFill>
                <a:schemeClr val="dk1"/>
              </a:solidFill>
            </a:endParaRPr>
          </a:p>
          <a:p>
            <a:pPr marL="0" lvl="0" indent="0" algn="ctr" rtl="0">
              <a:spcBef>
                <a:spcPts val="0"/>
              </a:spcBef>
              <a:spcAft>
                <a:spcPts val="0"/>
              </a:spcAft>
              <a:buNone/>
            </a:pPr>
            <a:endParaRPr sz="2400"/>
          </a:p>
        </p:txBody>
      </p:sp>
      <p:pic>
        <p:nvPicPr>
          <p:cNvPr id="420" name="Google Shape;420;p44"/>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421" name="Google Shape;421;p44"/>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422" name="Google Shape;422;p44"/>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423" name="Google Shape;423;p44"/>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424" name="Google Shape;424;p44"/>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8"/>
        <p:cNvGrpSpPr/>
        <p:nvPr/>
      </p:nvGrpSpPr>
      <p:grpSpPr>
        <a:xfrm>
          <a:off x="0" y="0"/>
          <a:ext cx="0" cy="0"/>
          <a:chOff x="0" y="0"/>
          <a:chExt cx="0" cy="0"/>
        </a:xfrm>
      </p:grpSpPr>
      <p:sp>
        <p:nvSpPr>
          <p:cNvPr id="429" name="Google Shape;429;p45"/>
          <p:cNvSpPr txBox="1">
            <a:spLocks noGrp="1"/>
          </p:cNvSpPr>
          <p:nvPr>
            <p:ph type="subTitle" idx="1"/>
          </p:nvPr>
        </p:nvSpPr>
        <p:spPr>
          <a:xfrm>
            <a:off x="472975" y="1839750"/>
            <a:ext cx="59859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2900" b="1">
                <a:solidFill>
                  <a:schemeClr val="dk1"/>
                </a:solidFill>
                <a:latin typeface="Lobster"/>
                <a:ea typeface="Lobster"/>
                <a:cs typeface="Lobster"/>
                <a:sym typeface="Lobster"/>
              </a:rPr>
              <a:t>Alignment of Elements</a:t>
            </a:r>
            <a:endParaRPr sz="1300">
              <a:latin typeface="Lobster"/>
              <a:ea typeface="Lobster"/>
              <a:cs typeface="Lobster"/>
              <a:sym typeface="Lobster"/>
            </a:endParaRPr>
          </a:p>
        </p:txBody>
      </p:sp>
      <p:pic>
        <p:nvPicPr>
          <p:cNvPr id="430" name="Google Shape;430;p45"/>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431" name="Google Shape;431;p45"/>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432" name="Google Shape;432;p45"/>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433" name="Google Shape;433;p45"/>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434" name="Google Shape;434;p45"/>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8"/>
        <p:cNvGrpSpPr/>
        <p:nvPr/>
      </p:nvGrpSpPr>
      <p:grpSpPr>
        <a:xfrm>
          <a:off x="0" y="0"/>
          <a:ext cx="0" cy="0"/>
          <a:chOff x="0" y="0"/>
          <a:chExt cx="0" cy="0"/>
        </a:xfrm>
      </p:grpSpPr>
      <p:sp>
        <p:nvSpPr>
          <p:cNvPr id="439" name="Google Shape;439;p46"/>
          <p:cNvSpPr txBox="1">
            <a:spLocks noGrp="1"/>
          </p:cNvSpPr>
          <p:nvPr>
            <p:ph type="subTitle" idx="1"/>
          </p:nvPr>
        </p:nvSpPr>
        <p:spPr>
          <a:xfrm>
            <a:off x="155250" y="316350"/>
            <a:ext cx="79560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b="1">
                <a:solidFill>
                  <a:schemeClr val="dk1"/>
                </a:solidFill>
                <a:latin typeface="Merriweather"/>
                <a:ea typeface="Merriweather"/>
                <a:cs typeface="Merriweather"/>
                <a:sym typeface="Merriweather"/>
              </a:rPr>
              <a:t>Basic Alignment Concepts</a:t>
            </a:r>
            <a:endParaRPr sz="1600">
              <a:latin typeface="Merriweather"/>
              <a:ea typeface="Merriweather"/>
              <a:cs typeface="Merriweather"/>
              <a:sym typeface="Merriweather"/>
            </a:endParaRPr>
          </a:p>
        </p:txBody>
      </p:sp>
      <p:graphicFrame>
        <p:nvGraphicFramePr>
          <p:cNvPr id="440" name="Google Shape;440;p46"/>
          <p:cNvGraphicFramePr/>
          <p:nvPr/>
        </p:nvGraphicFramePr>
        <p:xfrm>
          <a:off x="438825" y="1238850"/>
          <a:ext cx="7388850" cy="2928274"/>
        </p:xfrm>
        <a:graphic>
          <a:graphicData uri="http://schemas.openxmlformats.org/drawingml/2006/table">
            <a:tbl>
              <a:tblPr>
                <a:noFill/>
                <a:tableStyleId>{73952A5B-0235-445B-BF9C-F0519F1B7FBB}</a:tableStyleId>
              </a:tblPr>
              <a:tblGrid>
                <a:gridCol w="1844950">
                  <a:extLst>
                    <a:ext uri="{9D8B030D-6E8A-4147-A177-3AD203B41FA5}">
                      <a16:colId xmlns:a16="http://schemas.microsoft.com/office/drawing/2014/main" val="20000"/>
                    </a:ext>
                  </a:extLst>
                </a:gridCol>
                <a:gridCol w="1844950">
                  <a:extLst>
                    <a:ext uri="{9D8B030D-6E8A-4147-A177-3AD203B41FA5}">
                      <a16:colId xmlns:a16="http://schemas.microsoft.com/office/drawing/2014/main" val="20001"/>
                    </a:ext>
                  </a:extLst>
                </a:gridCol>
                <a:gridCol w="1844950">
                  <a:extLst>
                    <a:ext uri="{9D8B030D-6E8A-4147-A177-3AD203B41FA5}">
                      <a16:colId xmlns:a16="http://schemas.microsoft.com/office/drawing/2014/main" val="20002"/>
                    </a:ext>
                  </a:extLst>
                </a:gridCol>
                <a:gridCol w="1854000">
                  <a:extLst>
                    <a:ext uri="{9D8B030D-6E8A-4147-A177-3AD203B41FA5}">
                      <a16:colId xmlns:a16="http://schemas.microsoft.com/office/drawing/2014/main" val="20003"/>
                    </a:ext>
                  </a:extLst>
                </a:gridCol>
              </a:tblGrid>
              <a:tr h="278400">
                <a:tc>
                  <a:txBody>
                    <a:bodyPr/>
                    <a:lstStyle/>
                    <a:p>
                      <a:pPr marL="0" lvl="0" indent="0" algn="ctr" rtl="0">
                        <a:lnSpc>
                          <a:spcPct val="115000"/>
                        </a:lnSpc>
                        <a:spcBef>
                          <a:spcPts val="0"/>
                        </a:spcBef>
                        <a:spcAft>
                          <a:spcPts val="0"/>
                        </a:spcAft>
                        <a:buNone/>
                      </a:pPr>
                      <a:r>
                        <a:rPr lang="fil" sz="1000" b="1" i="1"/>
                        <a:t>Program</a:t>
                      </a:r>
                      <a:endParaRPr sz="1000" b="1" i="1"/>
                    </a:p>
                  </a:txBody>
                  <a:tcPr marL="91425" marR="91425" marT="91425" marB="91425"/>
                </a:tc>
                <a:tc>
                  <a:txBody>
                    <a:bodyPr/>
                    <a:lstStyle/>
                    <a:p>
                      <a:pPr marL="0" lvl="0" indent="0" algn="ctr" rtl="0">
                        <a:lnSpc>
                          <a:spcPct val="115000"/>
                        </a:lnSpc>
                        <a:spcBef>
                          <a:spcPts val="0"/>
                        </a:spcBef>
                        <a:spcAft>
                          <a:spcPts val="0"/>
                        </a:spcAft>
                        <a:buNone/>
                      </a:pPr>
                      <a:r>
                        <a:rPr lang="fil" sz="1000" b="1" i="1"/>
                        <a:t>Output</a:t>
                      </a:r>
                      <a:endParaRPr sz="1000" b="1" i="1"/>
                    </a:p>
                  </a:txBody>
                  <a:tcPr marL="91425" marR="91425" marT="91425" marB="91425"/>
                </a:tc>
                <a:tc>
                  <a:txBody>
                    <a:bodyPr/>
                    <a:lstStyle/>
                    <a:p>
                      <a:pPr marL="0" lvl="0" indent="0" algn="ctr" rtl="0">
                        <a:lnSpc>
                          <a:spcPct val="115000"/>
                        </a:lnSpc>
                        <a:spcBef>
                          <a:spcPts val="0"/>
                        </a:spcBef>
                        <a:spcAft>
                          <a:spcPts val="0"/>
                        </a:spcAft>
                        <a:buNone/>
                      </a:pPr>
                      <a:r>
                        <a:rPr lang="fil" sz="1000" b="1" i="1"/>
                        <a:t>Activity</a:t>
                      </a:r>
                      <a:endParaRPr sz="1000" b="1" i="1"/>
                    </a:p>
                  </a:txBody>
                  <a:tcPr marL="91425" marR="91425" marT="91425" marB="91425"/>
                </a:tc>
                <a:tc>
                  <a:txBody>
                    <a:bodyPr/>
                    <a:lstStyle/>
                    <a:p>
                      <a:pPr marL="0" lvl="0" indent="0" algn="ctr" rtl="0">
                        <a:lnSpc>
                          <a:spcPct val="115000"/>
                        </a:lnSpc>
                        <a:spcBef>
                          <a:spcPts val="0"/>
                        </a:spcBef>
                        <a:spcAft>
                          <a:spcPts val="0"/>
                        </a:spcAft>
                        <a:buNone/>
                      </a:pPr>
                      <a:r>
                        <a:rPr lang="fil" sz="1000" b="1" i="1"/>
                        <a:t>Indicator</a:t>
                      </a:r>
                      <a:endParaRPr sz="1000" b="1" i="1"/>
                    </a:p>
                  </a:txBody>
                  <a:tcPr marL="91425" marR="91425" marT="91425" marB="91425"/>
                </a:tc>
                <a:extLst>
                  <a:ext uri="{0D108BD9-81ED-4DB2-BD59-A6C34878D82A}">
                    <a16:rowId xmlns:a16="http://schemas.microsoft.com/office/drawing/2014/main" val="10000"/>
                  </a:ext>
                </a:extLst>
              </a:tr>
              <a:tr h="254825">
                <a:tc>
                  <a:txBody>
                    <a:bodyPr/>
                    <a:lstStyle/>
                    <a:p>
                      <a:pPr marL="0" lvl="0" indent="0" algn="l" rtl="0">
                        <a:lnSpc>
                          <a:spcPct val="115000"/>
                        </a:lnSpc>
                        <a:spcBef>
                          <a:spcPts val="0"/>
                        </a:spcBef>
                        <a:spcAft>
                          <a:spcPts val="0"/>
                        </a:spcAft>
                        <a:buNone/>
                      </a:pPr>
                      <a:r>
                        <a:rPr lang="fil" sz="700"/>
                        <a:t>Program A</a:t>
                      </a:r>
                      <a:endParaRPr sz="700"/>
                    </a:p>
                  </a:txBody>
                  <a:tcPr marL="91425" marR="91425" marT="91425" marB="91425"/>
                </a:tc>
                <a:tc>
                  <a:txBody>
                    <a:bodyPr/>
                    <a:lstStyle/>
                    <a:p>
                      <a:pPr marL="0" lvl="0" indent="0" algn="l" rtl="0">
                        <a:spcBef>
                          <a:spcPts val="0"/>
                        </a:spcBef>
                        <a:spcAft>
                          <a:spcPts val="0"/>
                        </a:spcAft>
                        <a:buNone/>
                      </a:pPr>
                      <a:endParaRPr sz="300"/>
                    </a:p>
                  </a:txBody>
                  <a:tcPr marL="91425" marR="91425" marT="91425" marB="91425"/>
                </a:tc>
                <a:tc>
                  <a:txBody>
                    <a:bodyPr/>
                    <a:lstStyle/>
                    <a:p>
                      <a:pPr marL="0" lvl="0" indent="0" algn="l" rtl="0">
                        <a:spcBef>
                          <a:spcPts val="0"/>
                        </a:spcBef>
                        <a:spcAft>
                          <a:spcPts val="0"/>
                        </a:spcAft>
                        <a:buNone/>
                      </a:pPr>
                      <a:endParaRPr sz="300"/>
                    </a:p>
                  </a:txBody>
                  <a:tcPr marL="91425" marR="91425" marT="91425" marB="91425"/>
                </a:tc>
                <a:tc>
                  <a:txBody>
                    <a:bodyPr/>
                    <a:lstStyle/>
                    <a:p>
                      <a:pPr marL="0" lvl="0" indent="0" algn="l" rtl="0">
                        <a:spcBef>
                          <a:spcPts val="0"/>
                        </a:spcBef>
                        <a:spcAft>
                          <a:spcPts val="0"/>
                        </a:spcAft>
                        <a:buNone/>
                      </a:pPr>
                      <a:endParaRPr sz="300"/>
                    </a:p>
                  </a:txBody>
                  <a:tcPr marL="91425" marR="91425" marT="91425" marB="91425"/>
                </a:tc>
                <a:extLst>
                  <a:ext uri="{0D108BD9-81ED-4DB2-BD59-A6C34878D82A}">
                    <a16:rowId xmlns:a16="http://schemas.microsoft.com/office/drawing/2014/main" val="10001"/>
                  </a:ext>
                </a:extLst>
              </a:tr>
              <a:tr h="419400">
                <a:tc>
                  <a:txBody>
                    <a:bodyPr/>
                    <a:lstStyle/>
                    <a:p>
                      <a:pPr marL="0" lvl="0" indent="0" algn="l" rtl="0">
                        <a:spcBef>
                          <a:spcPts val="0"/>
                        </a:spcBef>
                        <a:spcAft>
                          <a:spcPts val="0"/>
                        </a:spcAft>
                        <a:buNone/>
                      </a:pPr>
                      <a:endParaRPr sz="300"/>
                    </a:p>
                  </a:txBody>
                  <a:tcPr marL="91425" marR="91425" marT="91425" marB="91425"/>
                </a:tc>
                <a:tc>
                  <a:txBody>
                    <a:bodyPr/>
                    <a:lstStyle/>
                    <a:p>
                      <a:pPr marL="0" lvl="0" indent="0" algn="l" rtl="0">
                        <a:lnSpc>
                          <a:spcPct val="115000"/>
                        </a:lnSpc>
                        <a:spcBef>
                          <a:spcPts val="0"/>
                        </a:spcBef>
                        <a:spcAft>
                          <a:spcPts val="0"/>
                        </a:spcAft>
                        <a:buNone/>
                      </a:pPr>
                      <a:r>
                        <a:rPr lang="fil" sz="700"/>
                        <a:t>Output X</a:t>
                      </a:r>
                      <a:endParaRPr sz="700"/>
                    </a:p>
                  </a:txBody>
                  <a:tcPr marL="91425" marR="91425" marT="91425" marB="91425"/>
                </a:tc>
                <a:tc>
                  <a:txBody>
                    <a:bodyPr/>
                    <a:lstStyle/>
                    <a:p>
                      <a:pPr marL="0" lvl="0" indent="0" algn="l" rtl="0">
                        <a:spcBef>
                          <a:spcPts val="0"/>
                        </a:spcBef>
                        <a:spcAft>
                          <a:spcPts val="0"/>
                        </a:spcAft>
                        <a:buNone/>
                      </a:pPr>
                      <a:endParaRPr sz="300"/>
                    </a:p>
                  </a:txBody>
                  <a:tcPr marL="91425" marR="91425" marT="91425" marB="91425"/>
                </a:tc>
                <a:tc>
                  <a:txBody>
                    <a:bodyPr/>
                    <a:lstStyle/>
                    <a:p>
                      <a:pPr marL="0" lvl="0" indent="0" algn="l" rtl="0">
                        <a:lnSpc>
                          <a:spcPct val="115000"/>
                        </a:lnSpc>
                        <a:spcBef>
                          <a:spcPts val="0"/>
                        </a:spcBef>
                        <a:spcAft>
                          <a:spcPts val="0"/>
                        </a:spcAft>
                        <a:buNone/>
                      </a:pPr>
                      <a:r>
                        <a:rPr lang="fil" sz="700"/>
                        <a:t>No. of Outputs Produced</a:t>
                      </a:r>
                      <a:endParaRPr sz="700"/>
                    </a:p>
                  </a:txBody>
                  <a:tcPr marL="91425" marR="91425" marT="91425" marB="91425"/>
                </a:tc>
                <a:extLst>
                  <a:ext uri="{0D108BD9-81ED-4DB2-BD59-A6C34878D82A}">
                    <a16:rowId xmlns:a16="http://schemas.microsoft.com/office/drawing/2014/main" val="10002"/>
                  </a:ext>
                </a:extLst>
              </a:tr>
              <a:tr h="419400">
                <a:tc>
                  <a:txBody>
                    <a:bodyPr/>
                    <a:lstStyle/>
                    <a:p>
                      <a:pPr marL="0" lvl="0" indent="0" algn="l" rtl="0">
                        <a:spcBef>
                          <a:spcPts val="0"/>
                        </a:spcBef>
                        <a:spcAft>
                          <a:spcPts val="0"/>
                        </a:spcAft>
                        <a:buNone/>
                      </a:pPr>
                      <a:endParaRPr sz="300"/>
                    </a:p>
                  </a:txBody>
                  <a:tcPr marL="91425" marR="91425" marT="91425" marB="91425"/>
                </a:tc>
                <a:tc>
                  <a:txBody>
                    <a:bodyPr/>
                    <a:lstStyle/>
                    <a:p>
                      <a:pPr marL="0" lvl="0" indent="0" algn="l" rtl="0">
                        <a:spcBef>
                          <a:spcPts val="0"/>
                        </a:spcBef>
                        <a:spcAft>
                          <a:spcPts val="0"/>
                        </a:spcAft>
                        <a:buNone/>
                      </a:pPr>
                      <a:endParaRPr sz="300"/>
                    </a:p>
                  </a:txBody>
                  <a:tcPr marL="91425" marR="91425" marT="91425" marB="91425"/>
                </a:tc>
                <a:tc>
                  <a:txBody>
                    <a:bodyPr/>
                    <a:lstStyle/>
                    <a:p>
                      <a:pPr marL="0" lvl="0" indent="0" algn="l" rtl="0">
                        <a:lnSpc>
                          <a:spcPct val="115000"/>
                        </a:lnSpc>
                        <a:spcBef>
                          <a:spcPts val="0"/>
                        </a:spcBef>
                        <a:spcAft>
                          <a:spcPts val="0"/>
                        </a:spcAft>
                        <a:buNone/>
                      </a:pPr>
                      <a:r>
                        <a:rPr lang="fil" sz="700"/>
                        <a:t>Activity 1</a:t>
                      </a:r>
                      <a:endParaRPr sz="700"/>
                    </a:p>
                  </a:txBody>
                  <a:tcPr marL="91425" marR="91425" marT="91425" marB="91425"/>
                </a:tc>
                <a:tc>
                  <a:txBody>
                    <a:bodyPr/>
                    <a:lstStyle/>
                    <a:p>
                      <a:pPr marL="0" lvl="0" indent="0" algn="l" rtl="0">
                        <a:lnSpc>
                          <a:spcPct val="115000"/>
                        </a:lnSpc>
                        <a:spcBef>
                          <a:spcPts val="0"/>
                        </a:spcBef>
                        <a:spcAft>
                          <a:spcPts val="0"/>
                        </a:spcAft>
                        <a:buNone/>
                      </a:pPr>
                      <a:r>
                        <a:rPr lang="fil" sz="700"/>
                        <a:t>No. of Activities Conducted</a:t>
                      </a:r>
                      <a:endParaRPr sz="700"/>
                    </a:p>
                  </a:txBody>
                  <a:tcPr marL="91425" marR="91425" marT="91425" marB="91425"/>
                </a:tc>
                <a:extLst>
                  <a:ext uri="{0D108BD9-81ED-4DB2-BD59-A6C34878D82A}">
                    <a16:rowId xmlns:a16="http://schemas.microsoft.com/office/drawing/2014/main" val="10003"/>
                  </a:ext>
                </a:extLst>
              </a:tr>
              <a:tr h="317250">
                <a:tc>
                  <a:txBody>
                    <a:bodyPr/>
                    <a:lstStyle/>
                    <a:p>
                      <a:pPr marL="0" lvl="0" indent="0" algn="l" rtl="0">
                        <a:spcBef>
                          <a:spcPts val="0"/>
                        </a:spcBef>
                        <a:spcAft>
                          <a:spcPts val="0"/>
                        </a:spcAft>
                        <a:buNone/>
                      </a:pPr>
                      <a:endParaRPr sz="300"/>
                    </a:p>
                  </a:txBody>
                  <a:tcPr marL="91425" marR="91425" marT="91425" marB="91425"/>
                </a:tc>
                <a:tc>
                  <a:txBody>
                    <a:bodyPr/>
                    <a:lstStyle/>
                    <a:p>
                      <a:pPr marL="0" lvl="0" indent="0" algn="l" rtl="0">
                        <a:spcBef>
                          <a:spcPts val="0"/>
                        </a:spcBef>
                        <a:spcAft>
                          <a:spcPts val="0"/>
                        </a:spcAft>
                        <a:buNone/>
                      </a:pPr>
                      <a:endParaRPr sz="300"/>
                    </a:p>
                  </a:txBody>
                  <a:tcPr marL="91425" marR="91425" marT="91425" marB="91425"/>
                </a:tc>
                <a:tc>
                  <a:txBody>
                    <a:bodyPr/>
                    <a:lstStyle/>
                    <a:p>
                      <a:pPr marL="0" lvl="0" indent="0" algn="l" rtl="0">
                        <a:lnSpc>
                          <a:spcPct val="115000"/>
                        </a:lnSpc>
                        <a:spcBef>
                          <a:spcPts val="0"/>
                        </a:spcBef>
                        <a:spcAft>
                          <a:spcPts val="0"/>
                        </a:spcAft>
                        <a:buNone/>
                      </a:pPr>
                      <a:r>
                        <a:rPr lang="fil" sz="700"/>
                        <a:t>Activity 2</a:t>
                      </a:r>
                      <a:endParaRPr sz="700"/>
                    </a:p>
                  </a:txBody>
                  <a:tcPr marL="91425" marR="91425" marT="91425" marB="91425"/>
                </a:tc>
                <a:tc>
                  <a:txBody>
                    <a:bodyPr/>
                    <a:lstStyle/>
                    <a:p>
                      <a:pPr marL="0" lvl="0" indent="0" algn="l" rtl="0">
                        <a:lnSpc>
                          <a:spcPct val="115000"/>
                        </a:lnSpc>
                        <a:spcBef>
                          <a:spcPts val="0"/>
                        </a:spcBef>
                        <a:spcAft>
                          <a:spcPts val="0"/>
                        </a:spcAft>
                        <a:buNone/>
                      </a:pPr>
                      <a:r>
                        <a:rPr lang="fil" sz="700"/>
                        <a:t>No. of Activities Conducted</a:t>
                      </a:r>
                      <a:endParaRPr sz="700"/>
                    </a:p>
                  </a:txBody>
                  <a:tcPr marL="91425" marR="91425" marT="91425" marB="91425"/>
                </a:tc>
                <a:extLst>
                  <a:ext uri="{0D108BD9-81ED-4DB2-BD59-A6C34878D82A}">
                    <a16:rowId xmlns:a16="http://schemas.microsoft.com/office/drawing/2014/main" val="10004"/>
                  </a:ext>
                </a:extLst>
              </a:tr>
              <a:tr h="254825">
                <a:tc>
                  <a:txBody>
                    <a:bodyPr/>
                    <a:lstStyle/>
                    <a:p>
                      <a:pPr marL="0" lvl="0" indent="0" algn="l" rtl="0">
                        <a:lnSpc>
                          <a:spcPct val="115000"/>
                        </a:lnSpc>
                        <a:spcBef>
                          <a:spcPts val="0"/>
                        </a:spcBef>
                        <a:spcAft>
                          <a:spcPts val="0"/>
                        </a:spcAft>
                        <a:buNone/>
                      </a:pPr>
                      <a:r>
                        <a:rPr lang="fil" sz="700"/>
                        <a:t>Program B</a:t>
                      </a:r>
                      <a:endParaRPr sz="700"/>
                    </a:p>
                  </a:txBody>
                  <a:tcPr marL="91425" marR="91425" marT="91425" marB="91425"/>
                </a:tc>
                <a:tc>
                  <a:txBody>
                    <a:bodyPr/>
                    <a:lstStyle/>
                    <a:p>
                      <a:pPr marL="0" lvl="0" indent="0" algn="l" rtl="0">
                        <a:spcBef>
                          <a:spcPts val="0"/>
                        </a:spcBef>
                        <a:spcAft>
                          <a:spcPts val="0"/>
                        </a:spcAft>
                        <a:buNone/>
                      </a:pPr>
                      <a:endParaRPr sz="300"/>
                    </a:p>
                  </a:txBody>
                  <a:tcPr marL="91425" marR="91425" marT="91425" marB="91425"/>
                </a:tc>
                <a:tc>
                  <a:txBody>
                    <a:bodyPr/>
                    <a:lstStyle/>
                    <a:p>
                      <a:pPr marL="0" lvl="0" indent="0" algn="l" rtl="0">
                        <a:spcBef>
                          <a:spcPts val="0"/>
                        </a:spcBef>
                        <a:spcAft>
                          <a:spcPts val="0"/>
                        </a:spcAft>
                        <a:buNone/>
                      </a:pPr>
                      <a:endParaRPr sz="300"/>
                    </a:p>
                  </a:txBody>
                  <a:tcPr marL="91425" marR="91425" marT="91425" marB="91425"/>
                </a:tc>
                <a:tc>
                  <a:txBody>
                    <a:bodyPr/>
                    <a:lstStyle/>
                    <a:p>
                      <a:pPr marL="0" lvl="0" indent="0" algn="l" rtl="0">
                        <a:spcBef>
                          <a:spcPts val="0"/>
                        </a:spcBef>
                        <a:spcAft>
                          <a:spcPts val="0"/>
                        </a:spcAft>
                        <a:buNone/>
                      </a:pPr>
                      <a:endParaRPr sz="300"/>
                    </a:p>
                  </a:txBody>
                  <a:tcPr marL="91425" marR="91425" marT="91425" marB="91425"/>
                </a:tc>
                <a:extLst>
                  <a:ext uri="{0D108BD9-81ED-4DB2-BD59-A6C34878D82A}">
                    <a16:rowId xmlns:a16="http://schemas.microsoft.com/office/drawing/2014/main" val="10005"/>
                  </a:ext>
                </a:extLst>
              </a:tr>
              <a:tr h="419400">
                <a:tc>
                  <a:txBody>
                    <a:bodyPr/>
                    <a:lstStyle/>
                    <a:p>
                      <a:pPr marL="0" lvl="0" indent="0" algn="l" rtl="0">
                        <a:spcBef>
                          <a:spcPts val="0"/>
                        </a:spcBef>
                        <a:spcAft>
                          <a:spcPts val="0"/>
                        </a:spcAft>
                        <a:buNone/>
                      </a:pPr>
                      <a:endParaRPr sz="300"/>
                    </a:p>
                  </a:txBody>
                  <a:tcPr marL="91425" marR="91425" marT="91425" marB="91425"/>
                </a:tc>
                <a:tc>
                  <a:txBody>
                    <a:bodyPr/>
                    <a:lstStyle/>
                    <a:p>
                      <a:pPr marL="0" lvl="0" indent="0" algn="l" rtl="0">
                        <a:lnSpc>
                          <a:spcPct val="115000"/>
                        </a:lnSpc>
                        <a:spcBef>
                          <a:spcPts val="0"/>
                        </a:spcBef>
                        <a:spcAft>
                          <a:spcPts val="0"/>
                        </a:spcAft>
                        <a:buNone/>
                      </a:pPr>
                      <a:r>
                        <a:rPr lang="fil" sz="700"/>
                        <a:t>Output Y</a:t>
                      </a:r>
                      <a:endParaRPr sz="700"/>
                    </a:p>
                  </a:txBody>
                  <a:tcPr marL="91425" marR="91425" marT="91425" marB="91425"/>
                </a:tc>
                <a:tc>
                  <a:txBody>
                    <a:bodyPr/>
                    <a:lstStyle/>
                    <a:p>
                      <a:pPr marL="0" lvl="0" indent="0" algn="l" rtl="0">
                        <a:spcBef>
                          <a:spcPts val="0"/>
                        </a:spcBef>
                        <a:spcAft>
                          <a:spcPts val="0"/>
                        </a:spcAft>
                        <a:buNone/>
                      </a:pPr>
                      <a:endParaRPr sz="300"/>
                    </a:p>
                  </a:txBody>
                  <a:tcPr marL="91425" marR="91425" marT="91425" marB="91425"/>
                </a:tc>
                <a:tc>
                  <a:txBody>
                    <a:bodyPr/>
                    <a:lstStyle/>
                    <a:p>
                      <a:pPr marL="0" lvl="0" indent="0" algn="l" rtl="0">
                        <a:lnSpc>
                          <a:spcPct val="115000"/>
                        </a:lnSpc>
                        <a:spcBef>
                          <a:spcPts val="0"/>
                        </a:spcBef>
                        <a:spcAft>
                          <a:spcPts val="0"/>
                        </a:spcAft>
                        <a:buNone/>
                      </a:pPr>
                      <a:r>
                        <a:rPr lang="fil" sz="700"/>
                        <a:t>No. of Outputs Produced</a:t>
                      </a:r>
                      <a:endParaRPr sz="700"/>
                    </a:p>
                  </a:txBody>
                  <a:tcPr marL="91425" marR="91425" marT="91425" marB="91425"/>
                </a:tc>
                <a:extLst>
                  <a:ext uri="{0D108BD9-81ED-4DB2-BD59-A6C34878D82A}">
                    <a16:rowId xmlns:a16="http://schemas.microsoft.com/office/drawing/2014/main" val="10006"/>
                  </a:ext>
                </a:extLst>
              </a:tr>
              <a:tr h="419400">
                <a:tc>
                  <a:txBody>
                    <a:bodyPr/>
                    <a:lstStyle/>
                    <a:p>
                      <a:pPr marL="0" lvl="0" indent="0" algn="l" rtl="0">
                        <a:spcBef>
                          <a:spcPts val="0"/>
                        </a:spcBef>
                        <a:spcAft>
                          <a:spcPts val="0"/>
                        </a:spcAft>
                        <a:buNone/>
                      </a:pPr>
                      <a:endParaRPr sz="300"/>
                    </a:p>
                  </a:txBody>
                  <a:tcPr marL="91425" marR="91425" marT="91425" marB="91425"/>
                </a:tc>
                <a:tc>
                  <a:txBody>
                    <a:bodyPr/>
                    <a:lstStyle/>
                    <a:p>
                      <a:pPr marL="0" lvl="0" indent="0" algn="l" rtl="0">
                        <a:spcBef>
                          <a:spcPts val="0"/>
                        </a:spcBef>
                        <a:spcAft>
                          <a:spcPts val="0"/>
                        </a:spcAft>
                        <a:buNone/>
                      </a:pPr>
                      <a:endParaRPr sz="300"/>
                    </a:p>
                  </a:txBody>
                  <a:tcPr marL="91425" marR="91425" marT="91425" marB="91425"/>
                </a:tc>
                <a:tc>
                  <a:txBody>
                    <a:bodyPr/>
                    <a:lstStyle/>
                    <a:p>
                      <a:pPr marL="0" lvl="0" indent="0" algn="l" rtl="0">
                        <a:lnSpc>
                          <a:spcPct val="115000"/>
                        </a:lnSpc>
                        <a:spcBef>
                          <a:spcPts val="0"/>
                        </a:spcBef>
                        <a:spcAft>
                          <a:spcPts val="0"/>
                        </a:spcAft>
                        <a:buNone/>
                      </a:pPr>
                      <a:r>
                        <a:rPr lang="fil" sz="700"/>
                        <a:t>Activity 3</a:t>
                      </a:r>
                      <a:endParaRPr sz="700"/>
                    </a:p>
                  </a:txBody>
                  <a:tcPr marL="91425" marR="91425" marT="91425" marB="91425"/>
                </a:tc>
                <a:tc>
                  <a:txBody>
                    <a:bodyPr/>
                    <a:lstStyle/>
                    <a:p>
                      <a:pPr marL="0" lvl="0" indent="0" algn="l" rtl="0">
                        <a:lnSpc>
                          <a:spcPct val="115000"/>
                        </a:lnSpc>
                        <a:spcBef>
                          <a:spcPts val="0"/>
                        </a:spcBef>
                        <a:spcAft>
                          <a:spcPts val="0"/>
                        </a:spcAft>
                        <a:buNone/>
                      </a:pPr>
                      <a:r>
                        <a:rPr lang="fil" sz="700" dirty="0"/>
                        <a:t>No. of Activities Conducted</a:t>
                      </a:r>
                      <a:endParaRPr sz="700" dirty="0"/>
                    </a:p>
                  </a:txBody>
                  <a:tcPr marL="91425" marR="91425" marT="91425" marB="91425"/>
                </a:tc>
                <a:extLst>
                  <a:ext uri="{0D108BD9-81ED-4DB2-BD59-A6C34878D82A}">
                    <a16:rowId xmlns:a16="http://schemas.microsoft.com/office/drawing/2014/main" val="10007"/>
                  </a:ext>
                </a:extLst>
              </a:tr>
            </a:tbl>
          </a:graphicData>
        </a:graphic>
      </p:graphicFrame>
      <p:pic>
        <p:nvPicPr>
          <p:cNvPr id="441" name="Google Shape;441;p46"/>
          <p:cNvPicPr preferRelativeResize="0"/>
          <p:nvPr/>
        </p:nvPicPr>
        <p:blipFill>
          <a:blip r:embed="rId4">
            <a:alphaModFix/>
          </a:blip>
          <a:stretch>
            <a:fillRect/>
          </a:stretch>
        </p:blipFill>
        <p:spPr>
          <a:xfrm>
            <a:off x="3648374" y="1499775"/>
            <a:ext cx="1529575" cy="686502"/>
          </a:xfrm>
          <a:prstGeom prst="rect">
            <a:avLst/>
          </a:prstGeom>
          <a:noFill/>
          <a:ln>
            <a:noFill/>
          </a:ln>
        </p:spPr>
      </p:pic>
      <p:pic>
        <p:nvPicPr>
          <p:cNvPr id="442" name="Google Shape;442;p46"/>
          <p:cNvPicPr preferRelativeResize="0"/>
          <p:nvPr/>
        </p:nvPicPr>
        <p:blipFill>
          <a:blip r:embed="rId5">
            <a:alphaModFix/>
          </a:blip>
          <a:stretch>
            <a:fillRect/>
          </a:stretch>
        </p:blipFill>
        <p:spPr>
          <a:xfrm>
            <a:off x="1119425" y="1499776"/>
            <a:ext cx="1311625" cy="881474"/>
          </a:xfrm>
          <a:prstGeom prst="rect">
            <a:avLst/>
          </a:prstGeom>
          <a:noFill/>
          <a:ln>
            <a:noFill/>
          </a:ln>
        </p:spPr>
      </p:pic>
      <p:pic>
        <p:nvPicPr>
          <p:cNvPr id="443" name="Google Shape;443;p46"/>
          <p:cNvPicPr preferRelativeResize="0"/>
          <p:nvPr/>
        </p:nvPicPr>
        <p:blipFill>
          <a:blip r:embed="rId6">
            <a:alphaModFix/>
          </a:blip>
          <a:stretch>
            <a:fillRect/>
          </a:stretch>
        </p:blipFill>
        <p:spPr>
          <a:xfrm>
            <a:off x="3197064" y="2508188"/>
            <a:ext cx="1374925" cy="423800"/>
          </a:xfrm>
          <a:prstGeom prst="rect">
            <a:avLst/>
          </a:prstGeom>
          <a:noFill/>
          <a:ln>
            <a:noFill/>
          </a:ln>
        </p:spPr>
      </p:pic>
      <p:pic>
        <p:nvPicPr>
          <p:cNvPr id="444" name="Google Shape;444;p46"/>
          <p:cNvPicPr preferRelativeResize="0"/>
          <p:nvPr/>
        </p:nvPicPr>
        <p:blipFill>
          <a:blip r:embed="rId7">
            <a:alphaModFix/>
          </a:blip>
          <a:stretch>
            <a:fillRect/>
          </a:stretch>
        </p:blipFill>
        <p:spPr>
          <a:xfrm>
            <a:off x="583800" y="2571749"/>
            <a:ext cx="1847250" cy="504333"/>
          </a:xfrm>
          <a:prstGeom prst="rect">
            <a:avLst/>
          </a:prstGeom>
          <a:noFill/>
          <a:ln>
            <a:noFill/>
          </a:ln>
        </p:spPr>
      </p:pic>
      <p:pic>
        <p:nvPicPr>
          <p:cNvPr id="445" name="Google Shape;445;p46"/>
          <p:cNvPicPr preferRelativeResize="0"/>
          <p:nvPr/>
        </p:nvPicPr>
        <p:blipFill>
          <a:blip r:embed="rId8">
            <a:alphaModFix/>
          </a:blip>
          <a:stretch>
            <a:fillRect/>
          </a:stretch>
        </p:blipFill>
        <p:spPr>
          <a:xfrm>
            <a:off x="209600" y="4325550"/>
            <a:ext cx="2076450" cy="817951"/>
          </a:xfrm>
          <a:prstGeom prst="rect">
            <a:avLst/>
          </a:prstGeom>
          <a:noFill/>
          <a:ln>
            <a:noFill/>
          </a:ln>
        </p:spPr>
      </p:pic>
      <p:pic>
        <p:nvPicPr>
          <p:cNvPr id="446" name="Google Shape;446;p46"/>
          <p:cNvPicPr preferRelativeResize="0"/>
          <p:nvPr/>
        </p:nvPicPr>
        <p:blipFill>
          <a:blip r:embed="rId9">
            <a:alphaModFix/>
          </a:blip>
          <a:stretch>
            <a:fillRect/>
          </a:stretch>
        </p:blipFill>
        <p:spPr>
          <a:xfrm>
            <a:off x="2286050" y="4282575"/>
            <a:ext cx="1771650" cy="817950"/>
          </a:xfrm>
          <a:prstGeom prst="rect">
            <a:avLst/>
          </a:prstGeom>
          <a:noFill/>
          <a:ln>
            <a:noFill/>
          </a:ln>
        </p:spPr>
      </p:pic>
      <p:pic>
        <p:nvPicPr>
          <p:cNvPr id="447" name="Google Shape;447;p46"/>
          <p:cNvPicPr preferRelativeResize="0"/>
          <p:nvPr/>
        </p:nvPicPr>
        <p:blipFill>
          <a:blip r:embed="rId10">
            <a:alphaModFix/>
          </a:blip>
          <a:stretch>
            <a:fillRect/>
          </a:stretch>
        </p:blipFill>
        <p:spPr>
          <a:xfrm>
            <a:off x="4379525" y="4325550"/>
            <a:ext cx="1740600" cy="817951"/>
          </a:xfrm>
          <a:prstGeom prst="rect">
            <a:avLst/>
          </a:prstGeom>
          <a:noFill/>
          <a:ln>
            <a:noFill/>
          </a:ln>
        </p:spPr>
      </p:pic>
      <p:pic>
        <p:nvPicPr>
          <p:cNvPr id="448" name="Google Shape;448;p46"/>
          <p:cNvPicPr preferRelativeResize="0"/>
          <p:nvPr/>
        </p:nvPicPr>
        <p:blipFill>
          <a:blip r:embed="rId11">
            <a:alphaModFix/>
          </a:blip>
          <a:stretch>
            <a:fillRect/>
          </a:stretch>
        </p:blipFill>
        <p:spPr>
          <a:xfrm>
            <a:off x="6120125" y="4325550"/>
            <a:ext cx="1557075" cy="817951"/>
          </a:xfrm>
          <a:prstGeom prst="rect">
            <a:avLst/>
          </a:prstGeom>
          <a:noFill/>
          <a:ln>
            <a:noFill/>
          </a:ln>
        </p:spPr>
      </p:pic>
      <p:pic>
        <p:nvPicPr>
          <p:cNvPr id="449" name="Google Shape;449;p46"/>
          <p:cNvPicPr preferRelativeResize="0"/>
          <p:nvPr/>
        </p:nvPicPr>
        <p:blipFill>
          <a:blip r:embed="rId12">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3"/>
        <p:cNvGrpSpPr/>
        <p:nvPr/>
      </p:nvGrpSpPr>
      <p:grpSpPr>
        <a:xfrm>
          <a:off x="0" y="0"/>
          <a:ext cx="0" cy="0"/>
          <a:chOff x="0" y="0"/>
          <a:chExt cx="0" cy="0"/>
        </a:xfrm>
      </p:grpSpPr>
      <p:sp>
        <p:nvSpPr>
          <p:cNvPr id="454" name="Google Shape;454;p47"/>
          <p:cNvSpPr txBox="1">
            <a:spLocks noGrp="1"/>
          </p:cNvSpPr>
          <p:nvPr>
            <p:ph type="subTitle" idx="1"/>
          </p:nvPr>
        </p:nvSpPr>
        <p:spPr>
          <a:xfrm>
            <a:off x="787100" y="140747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1800" b="1" i="1">
                <a:solidFill>
                  <a:srgbClr val="FFFFFF"/>
                </a:solidFill>
              </a:rPr>
              <a:t>Program</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Output</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Activity</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a:solidFill>
                <a:srgbClr val="FFFFFF"/>
              </a:solidFill>
            </a:endParaRPr>
          </a:p>
          <a:p>
            <a:pPr marL="0" lvl="0" indent="0" algn="ctr" rtl="0">
              <a:spcBef>
                <a:spcPts val="0"/>
              </a:spcBef>
              <a:spcAft>
                <a:spcPts val="0"/>
              </a:spcAft>
              <a:buNone/>
            </a:pPr>
            <a:endParaRPr sz="2400"/>
          </a:p>
        </p:txBody>
      </p:sp>
      <p:graphicFrame>
        <p:nvGraphicFramePr>
          <p:cNvPr id="455" name="Google Shape;455;p47"/>
          <p:cNvGraphicFramePr/>
          <p:nvPr/>
        </p:nvGraphicFramePr>
        <p:xfrm>
          <a:off x="304800" y="954750"/>
          <a:ext cx="6859175" cy="3382898"/>
        </p:xfrm>
        <a:graphic>
          <a:graphicData uri="http://schemas.openxmlformats.org/drawingml/2006/table">
            <a:tbl>
              <a:tblPr>
                <a:noFill/>
                <a:tableStyleId>{73952A5B-0235-445B-BF9C-F0519F1B7FBB}</a:tableStyleId>
              </a:tblPr>
              <a:tblGrid>
                <a:gridCol w="1335275">
                  <a:extLst>
                    <a:ext uri="{9D8B030D-6E8A-4147-A177-3AD203B41FA5}">
                      <a16:colId xmlns:a16="http://schemas.microsoft.com/office/drawing/2014/main" val="20000"/>
                    </a:ext>
                  </a:extLst>
                </a:gridCol>
                <a:gridCol w="1470400">
                  <a:extLst>
                    <a:ext uri="{9D8B030D-6E8A-4147-A177-3AD203B41FA5}">
                      <a16:colId xmlns:a16="http://schemas.microsoft.com/office/drawing/2014/main" val="20001"/>
                    </a:ext>
                  </a:extLst>
                </a:gridCol>
                <a:gridCol w="2026750">
                  <a:extLst>
                    <a:ext uri="{9D8B030D-6E8A-4147-A177-3AD203B41FA5}">
                      <a16:colId xmlns:a16="http://schemas.microsoft.com/office/drawing/2014/main" val="20002"/>
                    </a:ext>
                  </a:extLst>
                </a:gridCol>
                <a:gridCol w="2026750">
                  <a:extLst>
                    <a:ext uri="{9D8B030D-6E8A-4147-A177-3AD203B41FA5}">
                      <a16:colId xmlns:a16="http://schemas.microsoft.com/office/drawing/2014/main" val="20003"/>
                    </a:ext>
                  </a:extLst>
                </a:gridCol>
              </a:tblGrid>
              <a:tr h="285525">
                <a:tc>
                  <a:txBody>
                    <a:bodyPr/>
                    <a:lstStyle/>
                    <a:p>
                      <a:pPr marL="0" lvl="0" indent="0" algn="ctr" rtl="0">
                        <a:lnSpc>
                          <a:spcPct val="115000"/>
                        </a:lnSpc>
                        <a:spcBef>
                          <a:spcPts val="0"/>
                        </a:spcBef>
                        <a:spcAft>
                          <a:spcPts val="0"/>
                        </a:spcAft>
                        <a:buNone/>
                      </a:pPr>
                      <a:r>
                        <a:rPr lang="fil" sz="800" b="1" i="1" u="sng"/>
                        <a:t>Program</a:t>
                      </a:r>
                      <a:endParaRPr sz="800" b="1" i="1" u="sng"/>
                    </a:p>
                  </a:txBody>
                  <a:tcPr marL="91425" marR="91425" marT="91425" marB="91425"/>
                </a:tc>
                <a:tc>
                  <a:txBody>
                    <a:bodyPr/>
                    <a:lstStyle/>
                    <a:p>
                      <a:pPr marL="0" lvl="0" indent="0" algn="ctr" rtl="0">
                        <a:lnSpc>
                          <a:spcPct val="115000"/>
                        </a:lnSpc>
                        <a:spcBef>
                          <a:spcPts val="0"/>
                        </a:spcBef>
                        <a:spcAft>
                          <a:spcPts val="0"/>
                        </a:spcAft>
                        <a:buNone/>
                      </a:pPr>
                      <a:r>
                        <a:rPr lang="fil" sz="800" b="1" i="1" u="sng"/>
                        <a:t>Output</a:t>
                      </a:r>
                      <a:endParaRPr sz="800" b="1" i="1" u="sng"/>
                    </a:p>
                  </a:txBody>
                  <a:tcPr marL="91425" marR="91425" marT="91425" marB="91425"/>
                </a:tc>
                <a:tc>
                  <a:txBody>
                    <a:bodyPr/>
                    <a:lstStyle/>
                    <a:p>
                      <a:pPr marL="0" lvl="0" indent="0" algn="ctr" rtl="0">
                        <a:lnSpc>
                          <a:spcPct val="115000"/>
                        </a:lnSpc>
                        <a:spcBef>
                          <a:spcPts val="0"/>
                        </a:spcBef>
                        <a:spcAft>
                          <a:spcPts val="0"/>
                        </a:spcAft>
                        <a:buNone/>
                      </a:pPr>
                      <a:r>
                        <a:rPr lang="fil" sz="800" b="1" i="1" u="sng"/>
                        <a:t>Activity</a:t>
                      </a:r>
                      <a:endParaRPr sz="800" b="1" i="1" u="sng"/>
                    </a:p>
                  </a:txBody>
                  <a:tcPr marL="91425" marR="91425" marT="91425" marB="91425"/>
                </a:tc>
                <a:tc>
                  <a:txBody>
                    <a:bodyPr/>
                    <a:lstStyle/>
                    <a:p>
                      <a:pPr marL="0" lvl="0" indent="0" algn="ctr" rtl="0">
                        <a:lnSpc>
                          <a:spcPct val="115000"/>
                        </a:lnSpc>
                        <a:spcBef>
                          <a:spcPts val="0"/>
                        </a:spcBef>
                        <a:spcAft>
                          <a:spcPts val="0"/>
                        </a:spcAft>
                        <a:buNone/>
                      </a:pPr>
                      <a:r>
                        <a:rPr lang="fil" sz="800" b="1" i="1" u="sng"/>
                        <a:t>Indicator</a:t>
                      </a:r>
                      <a:endParaRPr sz="800" b="1" i="1" u="sng"/>
                    </a:p>
                  </a:txBody>
                  <a:tcPr marL="91425" marR="91425" marT="91425" marB="91425"/>
                </a:tc>
                <a:extLst>
                  <a:ext uri="{0D108BD9-81ED-4DB2-BD59-A6C34878D82A}">
                    <a16:rowId xmlns:a16="http://schemas.microsoft.com/office/drawing/2014/main" val="10000"/>
                  </a:ext>
                </a:extLst>
              </a:tr>
              <a:tr h="449775">
                <a:tc>
                  <a:txBody>
                    <a:bodyPr/>
                    <a:lstStyle/>
                    <a:p>
                      <a:pPr marL="0" lvl="0" indent="0" algn="l" rtl="0">
                        <a:lnSpc>
                          <a:spcPct val="115000"/>
                        </a:lnSpc>
                        <a:spcBef>
                          <a:spcPts val="0"/>
                        </a:spcBef>
                        <a:spcAft>
                          <a:spcPts val="0"/>
                        </a:spcAft>
                        <a:buNone/>
                      </a:pPr>
                      <a:r>
                        <a:rPr lang="fil" sz="800"/>
                        <a:t>School-Based Management</a:t>
                      </a:r>
                      <a:endParaRPr sz="800"/>
                    </a:p>
                  </a:txBody>
                  <a:tcPr marL="91425" marR="91425" marT="91425" marB="91425"/>
                </a:tc>
                <a:tc>
                  <a:txBody>
                    <a:bodyPr/>
                    <a:lstStyle/>
                    <a:p>
                      <a:pPr marL="0" lvl="0" indent="0" algn="l" rtl="0">
                        <a:spcBef>
                          <a:spcPts val="0"/>
                        </a:spcBef>
                        <a:spcAft>
                          <a:spcPts val="0"/>
                        </a:spcAft>
                        <a:buNone/>
                      </a:pPr>
                      <a:endParaRPr sz="400"/>
                    </a:p>
                  </a:txBody>
                  <a:tcPr marL="91425" marR="91425" marT="91425" marB="91425"/>
                </a:tc>
                <a:tc>
                  <a:txBody>
                    <a:bodyPr/>
                    <a:lstStyle/>
                    <a:p>
                      <a:pPr marL="0" lvl="0" indent="0" algn="l" rtl="0">
                        <a:spcBef>
                          <a:spcPts val="0"/>
                        </a:spcBef>
                        <a:spcAft>
                          <a:spcPts val="0"/>
                        </a:spcAft>
                        <a:buNone/>
                      </a:pPr>
                      <a:endParaRPr sz="400"/>
                    </a:p>
                  </a:txBody>
                  <a:tcPr marL="91425" marR="91425" marT="91425" marB="91425"/>
                </a:tc>
                <a:tc>
                  <a:txBody>
                    <a:bodyPr/>
                    <a:lstStyle/>
                    <a:p>
                      <a:pPr marL="0" lvl="0" indent="0" algn="l" rtl="0">
                        <a:spcBef>
                          <a:spcPts val="0"/>
                        </a:spcBef>
                        <a:spcAft>
                          <a:spcPts val="0"/>
                        </a:spcAft>
                        <a:buNone/>
                      </a:pPr>
                      <a:endParaRPr sz="400"/>
                    </a:p>
                  </a:txBody>
                  <a:tcPr marL="91425" marR="91425" marT="91425" marB="91425"/>
                </a:tc>
                <a:extLst>
                  <a:ext uri="{0D108BD9-81ED-4DB2-BD59-A6C34878D82A}">
                    <a16:rowId xmlns:a16="http://schemas.microsoft.com/office/drawing/2014/main" val="10001"/>
                  </a:ext>
                </a:extLst>
              </a:tr>
              <a:tr h="614050">
                <a:tc>
                  <a:txBody>
                    <a:bodyPr/>
                    <a:lstStyle/>
                    <a:p>
                      <a:pPr marL="0" lvl="0" indent="0" algn="l" rtl="0">
                        <a:spcBef>
                          <a:spcPts val="0"/>
                        </a:spcBef>
                        <a:spcAft>
                          <a:spcPts val="0"/>
                        </a:spcAft>
                        <a:buNone/>
                      </a:pPr>
                      <a:endParaRPr sz="400"/>
                    </a:p>
                  </a:txBody>
                  <a:tcPr marL="91425" marR="91425" marT="91425" marB="91425"/>
                </a:tc>
                <a:tc>
                  <a:txBody>
                    <a:bodyPr/>
                    <a:lstStyle/>
                    <a:p>
                      <a:pPr marL="0" lvl="0" indent="0" algn="l" rtl="0">
                        <a:lnSpc>
                          <a:spcPct val="115000"/>
                        </a:lnSpc>
                        <a:spcBef>
                          <a:spcPts val="0"/>
                        </a:spcBef>
                        <a:spcAft>
                          <a:spcPts val="0"/>
                        </a:spcAft>
                        <a:buNone/>
                      </a:pPr>
                      <a:r>
                        <a:rPr lang="fil" sz="800"/>
                        <a:t>Updated Policy on SBM Framework</a:t>
                      </a:r>
                      <a:endParaRPr sz="800"/>
                    </a:p>
                  </a:txBody>
                  <a:tcPr marL="91425" marR="91425" marT="91425" marB="91425"/>
                </a:tc>
                <a:tc>
                  <a:txBody>
                    <a:bodyPr/>
                    <a:lstStyle/>
                    <a:p>
                      <a:pPr marL="0" lvl="0" indent="0" algn="l" rtl="0">
                        <a:spcBef>
                          <a:spcPts val="0"/>
                        </a:spcBef>
                        <a:spcAft>
                          <a:spcPts val="0"/>
                        </a:spcAft>
                        <a:buNone/>
                      </a:pPr>
                      <a:endParaRPr sz="400"/>
                    </a:p>
                  </a:txBody>
                  <a:tcPr marL="91425" marR="91425" marT="91425" marB="91425"/>
                </a:tc>
                <a:tc>
                  <a:txBody>
                    <a:bodyPr/>
                    <a:lstStyle/>
                    <a:p>
                      <a:pPr marL="0" lvl="0" indent="0" algn="l" rtl="0">
                        <a:lnSpc>
                          <a:spcPct val="115000"/>
                        </a:lnSpc>
                        <a:spcBef>
                          <a:spcPts val="0"/>
                        </a:spcBef>
                        <a:spcAft>
                          <a:spcPts val="0"/>
                        </a:spcAft>
                        <a:buNone/>
                      </a:pPr>
                      <a:r>
                        <a:rPr lang="fil" sz="800"/>
                        <a:t>No. of Updated Policies on SBM Framework Developed</a:t>
                      </a:r>
                      <a:endParaRPr sz="800"/>
                    </a:p>
                  </a:txBody>
                  <a:tcPr marL="91425" marR="91425" marT="91425" marB="91425"/>
                </a:tc>
                <a:extLst>
                  <a:ext uri="{0D108BD9-81ED-4DB2-BD59-A6C34878D82A}">
                    <a16:rowId xmlns:a16="http://schemas.microsoft.com/office/drawing/2014/main" val="10002"/>
                  </a:ext>
                </a:extLst>
              </a:tr>
              <a:tr h="614050">
                <a:tc>
                  <a:txBody>
                    <a:bodyPr/>
                    <a:lstStyle/>
                    <a:p>
                      <a:pPr marL="0" lvl="0" indent="0" algn="l" rtl="0">
                        <a:spcBef>
                          <a:spcPts val="0"/>
                        </a:spcBef>
                        <a:spcAft>
                          <a:spcPts val="0"/>
                        </a:spcAft>
                        <a:buNone/>
                      </a:pPr>
                      <a:endParaRPr sz="400"/>
                    </a:p>
                  </a:txBody>
                  <a:tcPr marL="91425" marR="91425" marT="91425" marB="91425"/>
                </a:tc>
                <a:tc>
                  <a:txBody>
                    <a:bodyPr/>
                    <a:lstStyle/>
                    <a:p>
                      <a:pPr marL="0" lvl="0" indent="0" algn="l" rtl="0">
                        <a:spcBef>
                          <a:spcPts val="0"/>
                        </a:spcBef>
                        <a:spcAft>
                          <a:spcPts val="0"/>
                        </a:spcAft>
                        <a:buNone/>
                      </a:pPr>
                      <a:endParaRPr sz="400"/>
                    </a:p>
                  </a:txBody>
                  <a:tcPr marL="91425" marR="91425" marT="91425" marB="91425"/>
                </a:tc>
                <a:tc>
                  <a:txBody>
                    <a:bodyPr/>
                    <a:lstStyle/>
                    <a:p>
                      <a:pPr marL="0" lvl="0" indent="0" algn="l" rtl="0">
                        <a:lnSpc>
                          <a:spcPct val="115000"/>
                        </a:lnSpc>
                        <a:spcBef>
                          <a:spcPts val="0"/>
                        </a:spcBef>
                        <a:spcAft>
                          <a:spcPts val="0"/>
                        </a:spcAft>
                        <a:buNone/>
                      </a:pPr>
                      <a:r>
                        <a:rPr lang="fil" sz="800"/>
                        <a:t>Conduct of Consultation Workshops</a:t>
                      </a:r>
                      <a:endParaRPr sz="800"/>
                    </a:p>
                  </a:txBody>
                  <a:tcPr marL="91425" marR="91425" marT="91425" marB="91425"/>
                </a:tc>
                <a:tc>
                  <a:txBody>
                    <a:bodyPr/>
                    <a:lstStyle/>
                    <a:p>
                      <a:pPr marL="0" lvl="0" indent="0" algn="l" rtl="0">
                        <a:lnSpc>
                          <a:spcPct val="115000"/>
                        </a:lnSpc>
                        <a:spcBef>
                          <a:spcPts val="0"/>
                        </a:spcBef>
                        <a:spcAft>
                          <a:spcPts val="0"/>
                        </a:spcAft>
                        <a:buNone/>
                      </a:pPr>
                      <a:r>
                        <a:rPr lang="fil" sz="800"/>
                        <a:t>No. of Consultation Workshops Conducted</a:t>
                      </a:r>
                      <a:endParaRPr sz="800"/>
                    </a:p>
                  </a:txBody>
                  <a:tcPr marL="91425" marR="91425" marT="91425" marB="91425"/>
                </a:tc>
                <a:extLst>
                  <a:ext uri="{0D108BD9-81ED-4DB2-BD59-A6C34878D82A}">
                    <a16:rowId xmlns:a16="http://schemas.microsoft.com/office/drawing/2014/main" val="10003"/>
                  </a:ext>
                </a:extLst>
              </a:tr>
              <a:tr h="614050">
                <a:tc>
                  <a:txBody>
                    <a:bodyPr/>
                    <a:lstStyle/>
                    <a:p>
                      <a:pPr marL="0" lvl="0" indent="0" algn="l" rtl="0">
                        <a:spcBef>
                          <a:spcPts val="0"/>
                        </a:spcBef>
                        <a:spcAft>
                          <a:spcPts val="0"/>
                        </a:spcAft>
                        <a:buNone/>
                      </a:pPr>
                      <a:endParaRPr sz="400"/>
                    </a:p>
                  </a:txBody>
                  <a:tcPr marL="91425" marR="91425" marT="91425" marB="91425"/>
                </a:tc>
                <a:tc>
                  <a:txBody>
                    <a:bodyPr/>
                    <a:lstStyle/>
                    <a:p>
                      <a:pPr marL="0" lvl="0" indent="0" algn="l" rtl="0">
                        <a:spcBef>
                          <a:spcPts val="0"/>
                        </a:spcBef>
                        <a:spcAft>
                          <a:spcPts val="0"/>
                        </a:spcAft>
                        <a:buNone/>
                      </a:pPr>
                      <a:endParaRPr sz="400"/>
                    </a:p>
                  </a:txBody>
                  <a:tcPr marL="91425" marR="91425" marT="91425" marB="91425"/>
                </a:tc>
                <a:tc>
                  <a:txBody>
                    <a:bodyPr/>
                    <a:lstStyle/>
                    <a:p>
                      <a:pPr marL="0" lvl="0" indent="0" algn="l" rtl="0">
                        <a:lnSpc>
                          <a:spcPct val="115000"/>
                        </a:lnSpc>
                        <a:spcBef>
                          <a:spcPts val="0"/>
                        </a:spcBef>
                        <a:spcAft>
                          <a:spcPts val="0"/>
                        </a:spcAft>
                        <a:buNone/>
                      </a:pPr>
                      <a:r>
                        <a:rPr lang="fil" sz="800"/>
                        <a:t>Conduct of  Policy Writeshop on SBM Framework</a:t>
                      </a:r>
                      <a:endParaRPr sz="800"/>
                    </a:p>
                  </a:txBody>
                  <a:tcPr marL="91425" marR="91425" marT="91425" marB="91425"/>
                </a:tc>
                <a:tc>
                  <a:txBody>
                    <a:bodyPr/>
                    <a:lstStyle/>
                    <a:p>
                      <a:pPr marL="0" lvl="0" indent="0" algn="l" rtl="0">
                        <a:lnSpc>
                          <a:spcPct val="115000"/>
                        </a:lnSpc>
                        <a:spcBef>
                          <a:spcPts val="0"/>
                        </a:spcBef>
                        <a:spcAft>
                          <a:spcPts val="0"/>
                        </a:spcAft>
                        <a:buNone/>
                      </a:pPr>
                      <a:r>
                        <a:rPr lang="fil" sz="800"/>
                        <a:t>No. of Policy Writeshops on SBM Framework Conducted</a:t>
                      </a:r>
                      <a:endParaRPr sz="800"/>
                    </a:p>
                  </a:txBody>
                  <a:tcPr marL="91425" marR="91425" marT="91425" marB="91425"/>
                </a:tc>
                <a:extLst>
                  <a:ext uri="{0D108BD9-81ED-4DB2-BD59-A6C34878D82A}">
                    <a16:rowId xmlns:a16="http://schemas.microsoft.com/office/drawing/2014/main" val="10004"/>
                  </a:ext>
                </a:extLst>
              </a:tr>
              <a:tr h="778300">
                <a:tc>
                  <a:txBody>
                    <a:bodyPr/>
                    <a:lstStyle/>
                    <a:p>
                      <a:pPr marL="0" lvl="0" indent="0" algn="l" rtl="0">
                        <a:spcBef>
                          <a:spcPts val="0"/>
                        </a:spcBef>
                        <a:spcAft>
                          <a:spcPts val="0"/>
                        </a:spcAft>
                        <a:buNone/>
                      </a:pPr>
                      <a:endParaRPr sz="400"/>
                    </a:p>
                  </a:txBody>
                  <a:tcPr marL="91425" marR="91425" marT="91425" marB="91425"/>
                </a:tc>
                <a:tc>
                  <a:txBody>
                    <a:bodyPr/>
                    <a:lstStyle/>
                    <a:p>
                      <a:pPr marL="0" lvl="0" indent="0" algn="l" rtl="0">
                        <a:spcBef>
                          <a:spcPts val="0"/>
                        </a:spcBef>
                        <a:spcAft>
                          <a:spcPts val="0"/>
                        </a:spcAft>
                        <a:buNone/>
                      </a:pPr>
                      <a:endParaRPr sz="400"/>
                    </a:p>
                  </a:txBody>
                  <a:tcPr marL="91425" marR="91425" marT="91425" marB="91425"/>
                </a:tc>
                <a:tc>
                  <a:txBody>
                    <a:bodyPr/>
                    <a:lstStyle/>
                    <a:p>
                      <a:pPr marL="0" lvl="0" indent="0" algn="l" rtl="0">
                        <a:lnSpc>
                          <a:spcPct val="115000"/>
                        </a:lnSpc>
                        <a:spcBef>
                          <a:spcPts val="0"/>
                        </a:spcBef>
                        <a:spcAft>
                          <a:spcPts val="0"/>
                        </a:spcAft>
                        <a:buNone/>
                      </a:pPr>
                      <a:r>
                        <a:rPr lang="fil" sz="800"/>
                        <a:t>Conduct of Validation Workshop on Draft SBM Framework Policy</a:t>
                      </a:r>
                      <a:endParaRPr sz="800"/>
                    </a:p>
                  </a:txBody>
                  <a:tcPr marL="91425" marR="91425" marT="91425" marB="91425"/>
                </a:tc>
                <a:tc>
                  <a:txBody>
                    <a:bodyPr/>
                    <a:lstStyle/>
                    <a:p>
                      <a:pPr marL="0" lvl="0" indent="0" algn="l" rtl="0">
                        <a:lnSpc>
                          <a:spcPct val="115000"/>
                        </a:lnSpc>
                        <a:spcBef>
                          <a:spcPts val="0"/>
                        </a:spcBef>
                        <a:spcAft>
                          <a:spcPts val="0"/>
                        </a:spcAft>
                        <a:buNone/>
                      </a:pPr>
                      <a:r>
                        <a:rPr lang="fil" sz="800"/>
                        <a:t>No. of Validation Workshops on Draft SBM Framework Policy Conducted</a:t>
                      </a:r>
                      <a:endParaRPr sz="800"/>
                    </a:p>
                  </a:txBody>
                  <a:tcPr marL="91425" marR="91425" marT="91425" marB="91425"/>
                </a:tc>
                <a:extLst>
                  <a:ext uri="{0D108BD9-81ED-4DB2-BD59-A6C34878D82A}">
                    <a16:rowId xmlns:a16="http://schemas.microsoft.com/office/drawing/2014/main" val="10005"/>
                  </a:ext>
                </a:extLst>
              </a:tr>
            </a:tbl>
          </a:graphicData>
        </a:graphic>
      </p:graphicFrame>
      <p:sp>
        <p:nvSpPr>
          <p:cNvPr id="456" name="Google Shape;456;p47"/>
          <p:cNvSpPr txBox="1">
            <a:spLocks noGrp="1"/>
          </p:cNvSpPr>
          <p:nvPr>
            <p:ph type="subTitle" idx="1"/>
          </p:nvPr>
        </p:nvSpPr>
        <p:spPr>
          <a:xfrm>
            <a:off x="243950" y="222750"/>
            <a:ext cx="77190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3000" b="1">
                <a:solidFill>
                  <a:schemeClr val="dk1"/>
                </a:solidFill>
                <a:latin typeface="Merriweather"/>
                <a:ea typeface="Merriweather"/>
                <a:cs typeface="Merriweather"/>
                <a:sym typeface="Merriweather"/>
              </a:rPr>
              <a:t>Sample 1</a:t>
            </a:r>
            <a:endParaRPr sz="1800">
              <a:latin typeface="Merriweather"/>
              <a:ea typeface="Merriweather"/>
              <a:cs typeface="Merriweather"/>
              <a:sym typeface="Merriweather"/>
            </a:endParaRPr>
          </a:p>
        </p:txBody>
      </p:sp>
      <p:pic>
        <p:nvPicPr>
          <p:cNvPr id="457" name="Google Shape;457;p47"/>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458" name="Google Shape;458;p47"/>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459" name="Google Shape;459;p47"/>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460" name="Google Shape;460;p47"/>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461" name="Google Shape;461;p47"/>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5"/>
        <p:cNvGrpSpPr/>
        <p:nvPr/>
      </p:nvGrpSpPr>
      <p:grpSpPr>
        <a:xfrm>
          <a:off x="0" y="0"/>
          <a:ext cx="0" cy="0"/>
          <a:chOff x="0" y="0"/>
          <a:chExt cx="0" cy="0"/>
        </a:xfrm>
      </p:grpSpPr>
      <p:sp>
        <p:nvSpPr>
          <p:cNvPr id="466" name="Google Shape;466;p48"/>
          <p:cNvSpPr txBox="1">
            <a:spLocks noGrp="1"/>
          </p:cNvSpPr>
          <p:nvPr>
            <p:ph type="subTitle" idx="1"/>
          </p:nvPr>
        </p:nvSpPr>
        <p:spPr>
          <a:xfrm>
            <a:off x="787100" y="140747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1800" b="1" i="1">
                <a:solidFill>
                  <a:srgbClr val="FFFFFF"/>
                </a:solidFill>
              </a:rPr>
              <a:t>Program</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Output</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Activity</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a:solidFill>
                <a:srgbClr val="FFFFFF"/>
              </a:solidFill>
            </a:endParaRPr>
          </a:p>
          <a:p>
            <a:pPr marL="0" lvl="0" indent="0" algn="l" rtl="0">
              <a:lnSpc>
                <a:spcPct val="115000"/>
              </a:lnSpc>
              <a:spcBef>
                <a:spcPts val="0"/>
              </a:spcBef>
              <a:spcAft>
                <a:spcPts val="0"/>
              </a:spcAft>
              <a:buNone/>
            </a:pPr>
            <a:endParaRPr sz="2400"/>
          </a:p>
        </p:txBody>
      </p:sp>
      <p:graphicFrame>
        <p:nvGraphicFramePr>
          <p:cNvPr id="467" name="Google Shape;467;p48"/>
          <p:cNvGraphicFramePr/>
          <p:nvPr/>
        </p:nvGraphicFramePr>
        <p:xfrm>
          <a:off x="492100" y="859475"/>
          <a:ext cx="6500625" cy="3263824"/>
        </p:xfrm>
        <a:graphic>
          <a:graphicData uri="http://schemas.openxmlformats.org/drawingml/2006/table">
            <a:tbl>
              <a:tblPr>
                <a:noFill/>
                <a:tableStyleId>{73952A5B-0235-445B-BF9C-F0519F1B7FBB}</a:tableStyleId>
              </a:tblPr>
              <a:tblGrid>
                <a:gridCol w="1318200">
                  <a:extLst>
                    <a:ext uri="{9D8B030D-6E8A-4147-A177-3AD203B41FA5}">
                      <a16:colId xmlns:a16="http://schemas.microsoft.com/office/drawing/2014/main" val="20000"/>
                    </a:ext>
                  </a:extLst>
                </a:gridCol>
                <a:gridCol w="1446275">
                  <a:extLst>
                    <a:ext uri="{9D8B030D-6E8A-4147-A177-3AD203B41FA5}">
                      <a16:colId xmlns:a16="http://schemas.microsoft.com/office/drawing/2014/main" val="20001"/>
                    </a:ext>
                  </a:extLst>
                </a:gridCol>
                <a:gridCol w="1807850">
                  <a:extLst>
                    <a:ext uri="{9D8B030D-6E8A-4147-A177-3AD203B41FA5}">
                      <a16:colId xmlns:a16="http://schemas.microsoft.com/office/drawing/2014/main" val="20002"/>
                    </a:ext>
                  </a:extLst>
                </a:gridCol>
                <a:gridCol w="1928300">
                  <a:extLst>
                    <a:ext uri="{9D8B030D-6E8A-4147-A177-3AD203B41FA5}">
                      <a16:colId xmlns:a16="http://schemas.microsoft.com/office/drawing/2014/main" val="20003"/>
                    </a:ext>
                  </a:extLst>
                </a:gridCol>
              </a:tblGrid>
              <a:tr h="309325">
                <a:tc>
                  <a:txBody>
                    <a:bodyPr/>
                    <a:lstStyle/>
                    <a:p>
                      <a:pPr marL="0" lvl="0" indent="0" algn="ctr" rtl="0">
                        <a:lnSpc>
                          <a:spcPct val="115000"/>
                        </a:lnSpc>
                        <a:spcBef>
                          <a:spcPts val="0"/>
                        </a:spcBef>
                        <a:spcAft>
                          <a:spcPts val="0"/>
                        </a:spcAft>
                        <a:buNone/>
                      </a:pPr>
                      <a:r>
                        <a:rPr lang="fil" sz="900" b="1" i="1" u="sng"/>
                        <a:t>Program</a:t>
                      </a:r>
                      <a:endParaRPr sz="900" b="1" i="1" u="sng"/>
                    </a:p>
                  </a:txBody>
                  <a:tcPr marL="91425" marR="91425" marT="91425" marB="91425"/>
                </a:tc>
                <a:tc>
                  <a:txBody>
                    <a:bodyPr/>
                    <a:lstStyle/>
                    <a:p>
                      <a:pPr marL="0" lvl="0" indent="0" algn="ctr" rtl="0">
                        <a:lnSpc>
                          <a:spcPct val="115000"/>
                        </a:lnSpc>
                        <a:spcBef>
                          <a:spcPts val="0"/>
                        </a:spcBef>
                        <a:spcAft>
                          <a:spcPts val="0"/>
                        </a:spcAft>
                        <a:buNone/>
                      </a:pPr>
                      <a:r>
                        <a:rPr lang="fil" sz="900" b="1" i="1" u="sng"/>
                        <a:t>Ouput</a:t>
                      </a:r>
                      <a:endParaRPr sz="900" b="1" i="1" u="sng"/>
                    </a:p>
                  </a:txBody>
                  <a:tcPr marL="91425" marR="91425" marT="91425" marB="91425"/>
                </a:tc>
                <a:tc>
                  <a:txBody>
                    <a:bodyPr/>
                    <a:lstStyle/>
                    <a:p>
                      <a:pPr marL="0" lvl="0" indent="0" algn="ctr" rtl="0">
                        <a:lnSpc>
                          <a:spcPct val="115000"/>
                        </a:lnSpc>
                        <a:spcBef>
                          <a:spcPts val="0"/>
                        </a:spcBef>
                        <a:spcAft>
                          <a:spcPts val="0"/>
                        </a:spcAft>
                        <a:buNone/>
                      </a:pPr>
                      <a:r>
                        <a:rPr lang="fil" sz="900" b="1" i="1" u="sng"/>
                        <a:t>Activity</a:t>
                      </a:r>
                      <a:endParaRPr sz="900" b="1" i="1" u="sng"/>
                    </a:p>
                  </a:txBody>
                  <a:tcPr marL="91425" marR="91425" marT="91425" marB="91425"/>
                </a:tc>
                <a:tc>
                  <a:txBody>
                    <a:bodyPr/>
                    <a:lstStyle/>
                    <a:p>
                      <a:pPr marL="0" lvl="0" indent="0" algn="l" rtl="0">
                        <a:lnSpc>
                          <a:spcPct val="115000"/>
                        </a:lnSpc>
                        <a:spcBef>
                          <a:spcPts val="0"/>
                        </a:spcBef>
                        <a:spcAft>
                          <a:spcPts val="0"/>
                        </a:spcAft>
                        <a:buNone/>
                      </a:pPr>
                      <a:r>
                        <a:rPr lang="fil" sz="900" b="1" i="1" u="sng"/>
                        <a:t>Indicator</a:t>
                      </a:r>
                      <a:endParaRPr sz="900" b="1" i="1" u="sng"/>
                    </a:p>
                  </a:txBody>
                  <a:tcPr marL="91425" marR="91425" marT="91425" marB="91425"/>
                </a:tc>
                <a:extLst>
                  <a:ext uri="{0D108BD9-81ED-4DB2-BD59-A6C34878D82A}">
                    <a16:rowId xmlns:a16="http://schemas.microsoft.com/office/drawing/2014/main" val="10000"/>
                  </a:ext>
                </a:extLst>
              </a:tr>
              <a:tr h="474500">
                <a:tc>
                  <a:txBody>
                    <a:bodyPr/>
                    <a:lstStyle/>
                    <a:p>
                      <a:pPr marL="0" lvl="0" indent="0" algn="l" rtl="0">
                        <a:lnSpc>
                          <a:spcPct val="115000"/>
                        </a:lnSpc>
                        <a:spcBef>
                          <a:spcPts val="0"/>
                        </a:spcBef>
                        <a:spcAft>
                          <a:spcPts val="0"/>
                        </a:spcAft>
                        <a:buNone/>
                      </a:pPr>
                      <a:r>
                        <a:rPr lang="fil" sz="900"/>
                        <a:t>Preventive Drug Education</a:t>
                      </a:r>
                      <a:endParaRPr sz="900"/>
                    </a:p>
                  </a:txBody>
                  <a:tcPr marL="91425" marR="91425" marT="91425" marB="91425"/>
                </a:tc>
                <a:tc>
                  <a:txBody>
                    <a:bodyPr/>
                    <a:lstStyle/>
                    <a:p>
                      <a:pPr marL="0" lvl="0" indent="0" algn="l" rtl="0">
                        <a:spcBef>
                          <a:spcPts val="0"/>
                        </a:spcBef>
                        <a:spcAft>
                          <a:spcPts val="0"/>
                        </a:spcAft>
                        <a:buNone/>
                      </a:pPr>
                      <a:endParaRPr sz="500"/>
                    </a:p>
                  </a:txBody>
                  <a:tcPr marL="91425" marR="91425" marT="91425" marB="91425"/>
                </a:tc>
                <a:tc>
                  <a:txBody>
                    <a:bodyPr/>
                    <a:lstStyle/>
                    <a:p>
                      <a:pPr marL="0" lvl="0" indent="0" algn="l" rtl="0">
                        <a:spcBef>
                          <a:spcPts val="0"/>
                        </a:spcBef>
                        <a:spcAft>
                          <a:spcPts val="0"/>
                        </a:spcAft>
                        <a:buNone/>
                      </a:pPr>
                      <a:endParaRPr sz="500"/>
                    </a:p>
                  </a:txBody>
                  <a:tcPr marL="91425" marR="91425" marT="91425" marB="91425"/>
                </a:tc>
                <a:tc>
                  <a:txBody>
                    <a:bodyPr/>
                    <a:lstStyle/>
                    <a:p>
                      <a:pPr marL="0" lvl="0" indent="0" algn="l" rtl="0">
                        <a:spcBef>
                          <a:spcPts val="0"/>
                        </a:spcBef>
                        <a:spcAft>
                          <a:spcPts val="0"/>
                        </a:spcAft>
                        <a:buNone/>
                      </a:pPr>
                      <a:endParaRPr sz="500"/>
                    </a:p>
                  </a:txBody>
                  <a:tcPr marL="91425" marR="91425" marT="91425" marB="91425"/>
                </a:tc>
                <a:extLst>
                  <a:ext uri="{0D108BD9-81ED-4DB2-BD59-A6C34878D82A}">
                    <a16:rowId xmlns:a16="http://schemas.microsoft.com/office/drawing/2014/main" val="10001"/>
                  </a:ext>
                </a:extLst>
              </a:tr>
              <a:tr h="639675">
                <a:tc>
                  <a:txBody>
                    <a:bodyPr/>
                    <a:lstStyle/>
                    <a:p>
                      <a:pPr marL="0" lvl="0" indent="0" algn="l" rtl="0">
                        <a:spcBef>
                          <a:spcPts val="0"/>
                        </a:spcBef>
                        <a:spcAft>
                          <a:spcPts val="0"/>
                        </a:spcAft>
                        <a:buNone/>
                      </a:pPr>
                      <a:endParaRPr sz="500"/>
                    </a:p>
                  </a:txBody>
                  <a:tcPr marL="91425" marR="91425" marT="91425" marB="91425"/>
                </a:tc>
                <a:tc>
                  <a:txBody>
                    <a:bodyPr/>
                    <a:lstStyle/>
                    <a:p>
                      <a:pPr marL="0" lvl="0" indent="0" algn="l" rtl="0">
                        <a:lnSpc>
                          <a:spcPct val="115000"/>
                        </a:lnSpc>
                        <a:spcBef>
                          <a:spcPts val="0"/>
                        </a:spcBef>
                        <a:spcAft>
                          <a:spcPts val="0"/>
                        </a:spcAft>
                        <a:buNone/>
                      </a:pPr>
                      <a:r>
                        <a:rPr lang="fil" sz="900"/>
                        <a:t>Teachers Trained on Preventive Drug Education</a:t>
                      </a:r>
                      <a:endParaRPr sz="900"/>
                    </a:p>
                  </a:txBody>
                  <a:tcPr marL="91425" marR="91425" marT="91425" marB="91425"/>
                </a:tc>
                <a:tc>
                  <a:txBody>
                    <a:bodyPr/>
                    <a:lstStyle/>
                    <a:p>
                      <a:pPr marL="0" lvl="0" indent="0" algn="l" rtl="0">
                        <a:spcBef>
                          <a:spcPts val="0"/>
                        </a:spcBef>
                        <a:spcAft>
                          <a:spcPts val="0"/>
                        </a:spcAft>
                        <a:buNone/>
                      </a:pPr>
                      <a:endParaRPr sz="500"/>
                    </a:p>
                  </a:txBody>
                  <a:tcPr marL="91425" marR="91425" marT="91425" marB="91425"/>
                </a:tc>
                <a:tc>
                  <a:txBody>
                    <a:bodyPr/>
                    <a:lstStyle/>
                    <a:p>
                      <a:pPr marL="0" lvl="0" indent="0" algn="l" rtl="0">
                        <a:lnSpc>
                          <a:spcPct val="115000"/>
                        </a:lnSpc>
                        <a:spcBef>
                          <a:spcPts val="0"/>
                        </a:spcBef>
                        <a:spcAft>
                          <a:spcPts val="0"/>
                        </a:spcAft>
                        <a:buNone/>
                      </a:pPr>
                      <a:r>
                        <a:rPr lang="fil" sz="900"/>
                        <a:t>No. of Teachers Trained on Preventive Drug Education</a:t>
                      </a:r>
                      <a:endParaRPr sz="900"/>
                    </a:p>
                  </a:txBody>
                  <a:tcPr marL="91425" marR="91425" marT="91425" marB="91425"/>
                </a:tc>
                <a:extLst>
                  <a:ext uri="{0D108BD9-81ED-4DB2-BD59-A6C34878D82A}">
                    <a16:rowId xmlns:a16="http://schemas.microsoft.com/office/drawing/2014/main" val="10002"/>
                  </a:ext>
                </a:extLst>
              </a:tr>
              <a:tr h="474500">
                <a:tc>
                  <a:txBody>
                    <a:bodyPr/>
                    <a:lstStyle/>
                    <a:p>
                      <a:pPr marL="0" lvl="0" indent="0" algn="l" rtl="0">
                        <a:spcBef>
                          <a:spcPts val="0"/>
                        </a:spcBef>
                        <a:spcAft>
                          <a:spcPts val="0"/>
                        </a:spcAft>
                        <a:buNone/>
                      </a:pPr>
                      <a:endParaRPr sz="500"/>
                    </a:p>
                  </a:txBody>
                  <a:tcPr marL="91425" marR="91425" marT="91425" marB="91425"/>
                </a:tc>
                <a:tc>
                  <a:txBody>
                    <a:bodyPr/>
                    <a:lstStyle/>
                    <a:p>
                      <a:pPr marL="0" lvl="0" indent="0" algn="l" rtl="0">
                        <a:spcBef>
                          <a:spcPts val="0"/>
                        </a:spcBef>
                        <a:spcAft>
                          <a:spcPts val="0"/>
                        </a:spcAft>
                        <a:buNone/>
                      </a:pPr>
                      <a:endParaRPr sz="500"/>
                    </a:p>
                  </a:txBody>
                  <a:tcPr marL="91425" marR="91425" marT="91425" marB="91425"/>
                </a:tc>
                <a:tc>
                  <a:txBody>
                    <a:bodyPr/>
                    <a:lstStyle/>
                    <a:p>
                      <a:pPr marL="0" lvl="0" indent="0" algn="l" rtl="0">
                        <a:lnSpc>
                          <a:spcPct val="115000"/>
                        </a:lnSpc>
                        <a:spcBef>
                          <a:spcPts val="0"/>
                        </a:spcBef>
                        <a:spcAft>
                          <a:spcPts val="0"/>
                        </a:spcAft>
                        <a:buNone/>
                      </a:pPr>
                      <a:r>
                        <a:rPr lang="fil" sz="900"/>
                        <a:t>Development of Training Module</a:t>
                      </a:r>
                      <a:endParaRPr sz="900"/>
                    </a:p>
                  </a:txBody>
                  <a:tcPr marL="91425" marR="91425" marT="91425" marB="91425"/>
                </a:tc>
                <a:tc>
                  <a:txBody>
                    <a:bodyPr/>
                    <a:lstStyle/>
                    <a:p>
                      <a:pPr marL="0" lvl="0" indent="0" algn="l" rtl="0">
                        <a:lnSpc>
                          <a:spcPct val="115000"/>
                        </a:lnSpc>
                        <a:spcBef>
                          <a:spcPts val="0"/>
                        </a:spcBef>
                        <a:spcAft>
                          <a:spcPts val="0"/>
                        </a:spcAft>
                        <a:buNone/>
                      </a:pPr>
                      <a:r>
                        <a:rPr lang="fil" sz="900"/>
                        <a:t>No. of Training Modules Developed</a:t>
                      </a:r>
                      <a:endParaRPr sz="900"/>
                    </a:p>
                  </a:txBody>
                  <a:tcPr marL="91425" marR="91425" marT="91425" marB="91425"/>
                </a:tc>
                <a:extLst>
                  <a:ext uri="{0D108BD9-81ED-4DB2-BD59-A6C34878D82A}">
                    <a16:rowId xmlns:a16="http://schemas.microsoft.com/office/drawing/2014/main" val="10003"/>
                  </a:ext>
                </a:extLst>
              </a:tr>
              <a:tr h="639675">
                <a:tc>
                  <a:txBody>
                    <a:bodyPr/>
                    <a:lstStyle/>
                    <a:p>
                      <a:pPr marL="0" lvl="0" indent="0" algn="l" rtl="0">
                        <a:spcBef>
                          <a:spcPts val="0"/>
                        </a:spcBef>
                        <a:spcAft>
                          <a:spcPts val="0"/>
                        </a:spcAft>
                        <a:buNone/>
                      </a:pPr>
                      <a:endParaRPr sz="500"/>
                    </a:p>
                  </a:txBody>
                  <a:tcPr marL="91425" marR="91425" marT="91425" marB="91425"/>
                </a:tc>
                <a:tc>
                  <a:txBody>
                    <a:bodyPr/>
                    <a:lstStyle/>
                    <a:p>
                      <a:pPr marL="0" lvl="0" indent="0" algn="l" rtl="0">
                        <a:spcBef>
                          <a:spcPts val="0"/>
                        </a:spcBef>
                        <a:spcAft>
                          <a:spcPts val="0"/>
                        </a:spcAft>
                        <a:buNone/>
                      </a:pPr>
                      <a:endParaRPr sz="500"/>
                    </a:p>
                  </a:txBody>
                  <a:tcPr marL="91425" marR="91425" marT="91425" marB="91425"/>
                </a:tc>
                <a:tc>
                  <a:txBody>
                    <a:bodyPr/>
                    <a:lstStyle/>
                    <a:p>
                      <a:pPr marL="0" lvl="0" indent="0" algn="l" rtl="0">
                        <a:lnSpc>
                          <a:spcPct val="115000"/>
                        </a:lnSpc>
                        <a:spcBef>
                          <a:spcPts val="0"/>
                        </a:spcBef>
                        <a:spcAft>
                          <a:spcPts val="0"/>
                        </a:spcAft>
                        <a:buNone/>
                      </a:pPr>
                      <a:r>
                        <a:rPr lang="fil" sz="900"/>
                        <a:t>Conduct of NTOT on Preventive Drug Education</a:t>
                      </a:r>
                      <a:endParaRPr sz="900"/>
                    </a:p>
                  </a:txBody>
                  <a:tcPr marL="91425" marR="91425" marT="91425" marB="91425"/>
                </a:tc>
                <a:tc>
                  <a:txBody>
                    <a:bodyPr/>
                    <a:lstStyle/>
                    <a:p>
                      <a:pPr marL="0" lvl="0" indent="0" algn="l" rtl="0">
                        <a:lnSpc>
                          <a:spcPct val="115000"/>
                        </a:lnSpc>
                        <a:spcBef>
                          <a:spcPts val="0"/>
                        </a:spcBef>
                        <a:spcAft>
                          <a:spcPts val="0"/>
                        </a:spcAft>
                        <a:buNone/>
                      </a:pPr>
                      <a:r>
                        <a:rPr lang="fil" sz="900"/>
                        <a:t>No. of NTOT on Preventive Drug Education Conducted</a:t>
                      </a:r>
                      <a:endParaRPr sz="900"/>
                    </a:p>
                  </a:txBody>
                  <a:tcPr marL="91425" marR="91425" marT="91425" marB="91425"/>
                </a:tc>
                <a:extLst>
                  <a:ext uri="{0D108BD9-81ED-4DB2-BD59-A6C34878D82A}">
                    <a16:rowId xmlns:a16="http://schemas.microsoft.com/office/drawing/2014/main" val="10004"/>
                  </a:ext>
                </a:extLst>
              </a:tr>
              <a:tr h="684725">
                <a:tc>
                  <a:txBody>
                    <a:bodyPr/>
                    <a:lstStyle/>
                    <a:p>
                      <a:pPr marL="0" lvl="0" indent="0" algn="l" rtl="0">
                        <a:spcBef>
                          <a:spcPts val="0"/>
                        </a:spcBef>
                        <a:spcAft>
                          <a:spcPts val="0"/>
                        </a:spcAft>
                        <a:buNone/>
                      </a:pPr>
                      <a:endParaRPr sz="500"/>
                    </a:p>
                  </a:txBody>
                  <a:tcPr marL="91425" marR="91425" marT="91425" marB="91425"/>
                </a:tc>
                <a:tc>
                  <a:txBody>
                    <a:bodyPr/>
                    <a:lstStyle/>
                    <a:p>
                      <a:pPr marL="0" lvl="0" indent="0" algn="l" rtl="0">
                        <a:spcBef>
                          <a:spcPts val="0"/>
                        </a:spcBef>
                        <a:spcAft>
                          <a:spcPts val="0"/>
                        </a:spcAft>
                        <a:buNone/>
                      </a:pPr>
                      <a:endParaRPr sz="800"/>
                    </a:p>
                  </a:txBody>
                  <a:tcPr marL="91425" marR="91425" marT="91425" marB="91425"/>
                </a:tc>
                <a:tc>
                  <a:txBody>
                    <a:bodyPr/>
                    <a:lstStyle/>
                    <a:p>
                      <a:pPr marL="0" lvl="0" indent="0" algn="l" rtl="0">
                        <a:lnSpc>
                          <a:spcPct val="115000"/>
                        </a:lnSpc>
                        <a:spcBef>
                          <a:spcPts val="0"/>
                        </a:spcBef>
                        <a:spcAft>
                          <a:spcPts val="0"/>
                        </a:spcAft>
                        <a:buNone/>
                      </a:pPr>
                      <a:r>
                        <a:rPr lang="fil" sz="1000"/>
                        <a:t>Conduct of RTOT on Preventive Drug Education</a:t>
                      </a:r>
                      <a:endParaRPr sz="1000"/>
                    </a:p>
                  </a:txBody>
                  <a:tcPr marL="91425" marR="91425" marT="91425" marB="91425"/>
                </a:tc>
                <a:tc>
                  <a:txBody>
                    <a:bodyPr/>
                    <a:lstStyle/>
                    <a:p>
                      <a:pPr marL="0" lvl="0" indent="0" algn="l" rtl="0">
                        <a:lnSpc>
                          <a:spcPct val="115000"/>
                        </a:lnSpc>
                        <a:spcBef>
                          <a:spcPts val="0"/>
                        </a:spcBef>
                        <a:spcAft>
                          <a:spcPts val="0"/>
                        </a:spcAft>
                        <a:buNone/>
                      </a:pPr>
                      <a:r>
                        <a:rPr lang="fil" sz="800"/>
                        <a:t>No. of RTOT on Preventive Drug Education Conducted</a:t>
                      </a:r>
                      <a:endParaRPr sz="800"/>
                    </a:p>
                  </a:txBody>
                  <a:tcPr marL="91425" marR="91425" marT="91425" marB="91425"/>
                </a:tc>
                <a:extLst>
                  <a:ext uri="{0D108BD9-81ED-4DB2-BD59-A6C34878D82A}">
                    <a16:rowId xmlns:a16="http://schemas.microsoft.com/office/drawing/2014/main" val="10005"/>
                  </a:ext>
                </a:extLst>
              </a:tr>
            </a:tbl>
          </a:graphicData>
        </a:graphic>
      </p:graphicFrame>
      <p:sp>
        <p:nvSpPr>
          <p:cNvPr id="468" name="Google Shape;468;p48"/>
          <p:cNvSpPr txBox="1">
            <a:spLocks noGrp="1"/>
          </p:cNvSpPr>
          <p:nvPr>
            <p:ph type="subTitle" idx="1"/>
          </p:nvPr>
        </p:nvSpPr>
        <p:spPr>
          <a:xfrm>
            <a:off x="0" y="127475"/>
            <a:ext cx="79098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3000" b="1">
                <a:solidFill>
                  <a:schemeClr val="dk1"/>
                </a:solidFill>
                <a:latin typeface="Merriweather"/>
                <a:ea typeface="Merriweather"/>
                <a:cs typeface="Merriweather"/>
                <a:sym typeface="Merriweather"/>
              </a:rPr>
              <a:t>Sample 2</a:t>
            </a:r>
            <a:endParaRPr sz="1800">
              <a:latin typeface="Merriweather"/>
              <a:ea typeface="Merriweather"/>
              <a:cs typeface="Merriweather"/>
              <a:sym typeface="Merriweather"/>
            </a:endParaRPr>
          </a:p>
        </p:txBody>
      </p:sp>
      <p:pic>
        <p:nvPicPr>
          <p:cNvPr id="470" name="Google Shape;470;p48"/>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471" name="Google Shape;471;p48"/>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472" name="Google Shape;472;p48"/>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473" name="Google Shape;473;p48"/>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474" name="Google Shape;474;p48"/>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8"/>
        <p:cNvGrpSpPr/>
        <p:nvPr/>
      </p:nvGrpSpPr>
      <p:grpSpPr>
        <a:xfrm>
          <a:off x="0" y="0"/>
          <a:ext cx="0" cy="0"/>
          <a:chOff x="0" y="0"/>
          <a:chExt cx="0" cy="0"/>
        </a:xfrm>
      </p:grpSpPr>
      <p:sp>
        <p:nvSpPr>
          <p:cNvPr id="479" name="Google Shape;479;p49"/>
          <p:cNvSpPr txBox="1">
            <a:spLocks noGrp="1"/>
          </p:cNvSpPr>
          <p:nvPr>
            <p:ph type="subTitle" idx="1"/>
          </p:nvPr>
        </p:nvSpPr>
        <p:spPr>
          <a:xfrm>
            <a:off x="-173625" y="1363150"/>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1800" b="1" i="1">
                <a:solidFill>
                  <a:srgbClr val="FFFFFF"/>
                </a:solidFill>
              </a:rPr>
              <a:t>Program</a:t>
            </a:r>
            <a:endParaRPr sz="1800" b="1" i="1">
              <a:solidFill>
                <a:srgbClr val="FFFFFF"/>
              </a:solidFill>
            </a:endParaRPr>
          </a:p>
          <a:p>
            <a:pPr marL="0" lvl="0" indent="0" algn="ctr" rtl="0">
              <a:lnSpc>
                <a:spcPct val="115000"/>
              </a:lnSpc>
              <a:spcBef>
                <a:spcPts val="0"/>
              </a:spcBef>
              <a:spcAft>
                <a:spcPts val="0"/>
              </a:spcAft>
              <a:buNone/>
            </a:pPr>
            <a:r>
              <a:rPr lang="fil" sz="4000" b="1">
                <a:solidFill>
                  <a:schemeClr val="dk1"/>
                </a:solidFill>
                <a:latin typeface="Lobster"/>
                <a:ea typeface="Lobster"/>
                <a:cs typeface="Lobster"/>
                <a:sym typeface="Lobster"/>
              </a:rPr>
              <a:t>Sample Practices</a:t>
            </a:r>
            <a:endParaRPr sz="2400" b="1">
              <a:latin typeface="Lobster"/>
              <a:ea typeface="Lobster"/>
              <a:cs typeface="Lobster"/>
              <a:sym typeface="Lobster"/>
            </a:endParaRPr>
          </a:p>
        </p:txBody>
      </p:sp>
      <p:pic>
        <p:nvPicPr>
          <p:cNvPr id="480" name="Google Shape;480;p49"/>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481" name="Google Shape;481;p49"/>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482" name="Google Shape;482;p49"/>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483" name="Google Shape;483;p49"/>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484" name="Google Shape;484;p49"/>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8"/>
        <p:cNvGrpSpPr/>
        <p:nvPr/>
      </p:nvGrpSpPr>
      <p:grpSpPr>
        <a:xfrm>
          <a:off x="0" y="0"/>
          <a:ext cx="0" cy="0"/>
          <a:chOff x="0" y="0"/>
          <a:chExt cx="0" cy="0"/>
        </a:xfrm>
      </p:grpSpPr>
      <p:sp>
        <p:nvSpPr>
          <p:cNvPr id="489" name="Google Shape;489;p50"/>
          <p:cNvSpPr txBox="1">
            <a:spLocks noGrp="1"/>
          </p:cNvSpPr>
          <p:nvPr>
            <p:ph type="subTitle" idx="1"/>
          </p:nvPr>
        </p:nvSpPr>
        <p:spPr>
          <a:xfrm>
            <a:off x="787100" y="140747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1800" b="1" i="1">
                <a:solidFill>
                  <a:srgbClr val="FFFFFF"/>
                </a:solidFill>
              </a:rPr>
              <a:t>Program</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Output</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Activity</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a:solidFill>
                <a:srgbClr val="FFFFFF"/>
              </a:solidFill>
            </a:endParaRPr>
          </a:p>
          <a:p>
            <a:pPr marL="0" lvl="0" indent="0" algn="l" rtl="0">
              <a:lnSpc>
                <a:spcPct val="115000"/>
              </a:lnSpc>
              <a:spcBef>
                <a:spcPts val="0"/>
              </a:spcBef>
              <a:spcAft>
                <a:spcPts val="0"/>
              </a:spcAft>
              <a:buNone/>
            </a:pPr>
            <a:endParaRPr sz="2400"/>
          </a:p>
        </p:txBody>
      </p:sp>
      <p:graphicFrame>
        <p:nvGraphicFramePr>
          <p:cNvPr id="490" name="Google Shape;490;p50"/>
          <p:cNvGraphicFramePr/>
          <p:nvPr/>
        </p:nvGraphicFramePr>
        <p:xfrm>
          <a:off x="461950" y="859475"/>
          <a:ext cx="6362775" cy="3523669"/>
        </p:xfrm>
        <a:graphic>
          <a:graphicData uri="http://schemas.openxmlformats.org/drawingml/2006/table">
            <a:tbl>
              <a:tblPr>
                <a:noFill/>
                <a:tableStyleId>{73952A5B-0235-445B-BF9C-F0519F1B7FBB}</a:tableStyleId>
              </a:tblPr>
              <a:tblGrid>
                <a:gridCol w="1821100">
                  <a:extLst>
                    <a:ext uri="{9D8B030D-6E8A-4147-A177-3AD203B41FA5}">
                      <a16:colId xmlns:a16="http://schemas.microsoft.com/office/drawing/2014/main" val="20000"/>
                    </a:ext>
                  </a:extLst>
                </a:gridCol>
                <a:gridCol w="1179650">
                  <a:extLst>
                    <a:ext uri="{9D8B030D-6E8A-4147-A177-3AD203B41FA5}">
                      <a16:colId xmlns:a16="http://schemas.microsoft.com/office/drawing/2014/main" val="20001"/>
                    </a:ext>
                  </a:extLst>
                </a:gridCol>
                <a:gridCol w="1887450">
                  <a:extLst>
                    <a:ext uri="{9D8B030D-6E8A-4147-A177-3AD203B41FA5}">
                      <a16:colId xmlns:a16="http://schemas.microsoft.com/office/drawing/2014/main" val="20002"/>
                    </a:ext>
                  </a:extLst>
                </a:gridCol>
                <a:gridCol w="1474575">
                  <a:extLst>
                    <a:ext uri="{9D8B030D-6E8A-4147-A177-3AD203B41FA5}">
                      <a16:colId xmlns:a16="http://schemas.microsoft.com/office/drawing/2014/main" val="20003"/>
                    </a:ext>
                  </a:extLst>
                </a:gridCol>
              </a:tblGrid>
              <a:tr h="317925">
                <a:tc>
                  <a:txBody>
                    <a:bodyPr/>
                    <a:lstStyle/>
                    <a:p>
                      <a:pPr marL="0" lvl="0" indent="0" algn="ctr" rtl="0">
                        <a:lnSpc>
                          <a:spcPct val="115000"/>
                        </a:lnSpc>
                        <a:spcBef>
                          <a:spcPts val="0"/>
                        </a:spcBef>
                        <a:spcAft>
                          <a:spcPts val="0"/>
                        </a:spcAft>
                        <a:buNone/>
                      </a:pPr>
                      <a:r>
                        <a:rPr lang="fil" sz="1200" b="1" i="1" u="sng"/>
                        <a:t>Program</a:t>
                      </a:r>
                      <a:endParaRPr sz="1200" b="1" i="1" u="sng"/>
                    </a:p>
                  </a:txBody>
                  <a:tcPr marL="91425" marR="91425" marT="91425" marB="91425"/>
                </a:tc>
                <a:tc>
                  <a:txBody>
                    <a:bodyPr/>
                    <a:lstStyle/>
                    <a:p>
                      <a:pPr marL="0" lvl="0" indent="0" algn="ctr" rtl="0">
                        <a:lnSpc>
                          <a:spcPct val="115000"/>
                        </a:lnSpc>
                        <a:spcBef>
                          <a:spcPts val="0"/>
                        </a:spcBef>
                        <a:spcAft>
                          <a:spcPts val="0"/>
                        </a:spcAft>
                        <a:buNone/>
                      </a:pPr>
                      <a:r>
                        <a:rPr lang="fil" sz="1200" b="1" i="1" u="sng"/>
                        <a:t>Output</a:t>
                      </a:r>
                      <a:endParaRPr sz="1200" b="1" i="1" u="sng"/>
                    </a:p>
                  </a:txBody>
                  <a:tcPr marL="91425" marR="91425" marT="91425" marB="91425"/>
                </a:tc>
                <a:tc>
                  <a:txBody>
                    <a:bodyPr/>
                    <a:lstStyle/>
                    <a:p>
                      <a:pPr marL="0" lvl="0" indent="0" algn="ctr" rtl="0">
                        <a:lnSpc>
                          <a:spcPct val="115000"/>
                        </a:lnSpc>
                        <a:spcBef>
                          <a:spcPts val="0"/>
                        </a:spcBef>
                        <a:spcAft>
                          <a:spcPts val="0"/>
                        </a:spcAft>
                        <a:buNone/>
                      </a:pPr>
                      <a:r>
                        <a:rPr lang="fil" sz="1200" b="1" i="1" u="sng"/>
                        <a:t>Activity</a:t>
                      </a:r>
                      <a:endParaRPr sz="1200" b="1" i="1" u="sng"/>
                    </a:p>
                  </a:txBody>
                  <a:tcPr marL="91425" marR="91425" marT="91425" marB="91425"/>
                </a:tc>
                <a:tc>
                  <a:txBody>
                    <a:bodyPr/>
                    <a:lstStyle/>
                    <a:p>
                      <a:pPr marL="0" lvl="0" indent="0" algn="ctr" rtl="0">
                        <a:lnSpc>
                          <a:spcPct val="115000"/>
                        </a:lnSpc>
                        <a:spcBef>
                          <a:spcPts val="0"/>
                        </a:spcBef>
                        <a:spcAft>
                          <a:spcPts val="0"/>
                        </a:spcAft>
                        <a:buNone/>
                      </a:pPr>
                      <a:r>
                        <a:rPr lang="fil" sz="1200" b="1" i="1" u="sng"/>
                        <a:t>Indicator</a:t>
                      </a:r>
                      <a:endParaRPr sz="1200" b="1" i="1" u="sng"/>
                    </a:p>
                  </a:txBody>
                  <a:tcPr marL="91425" marR="91425" marT="91425" marB="91425"/>
                </a:tc>
                <a:extLst>
                  <a:ext uri="{0D108BD9-81ED-4DB2-BD59-A6C34878D82A}">
                    <a16:rowId xmlns:a16="http://schemas.microsoft.com/office/drawing/2014/main" val="10000"/>
                  </a:ext>
                </a:extLst>
              </a:tr>
              <a:tr h="1049450">
                <a:tc>
                  <a:txBody>
                    <a:bodyPr/>
                    <a:lstStyle/>
                    <a:p>
                      <a:pPr marL="0" lvl="0" indent="0" algn="l" rtl="0">
                        <a:lnSpc>
                          <a:spcPct val="115000"/>
                        </a:lnSpc>
                        <a:spcBef>
                          <a:spcPts val="0"/>
                        </a:spcBef>
                        <a:spcAft>
                          <a:spcPts val="0"/>
                        </a:spcAft>
                        <a:buNone/>
                      </a:pPr>
                      <a:r>
                        <a:rPr lang="fil" sz="1200"/>
                        <a:t>Mid-Year Reconciliation Workshop of 2020 BIR Withholding Taxes</a:t>
                      </a:r>
                      <a:endParaRPr sz="1200"/>
                    </a:p>
                  </a:txBody>
                  <a:tcPr marL="91425" marR="91425" marT="91425" marB="91425"/>
                </a:tc>
                <a:tc>
                  <a:txBody>
                    <a:bodyPr/>
                    <a:lstStyle/>
                    <a:p>
                      <a:pPr marL="0" lvl="0" indent="0" algn="l" rtl="0">
                        <a:spcBef>
                          <a:spcPts val="0"/>
                        </a:spcBef>
                        <a:spcAft>
                          <a:spcPts val="0"/>
                        </a:spcAft>
                        <a:buNone/>
                      </a:pPr>
                      <a:endParaRPr sz="800"/>
                    </a:p>
                  </a:txBody>
                  <a:tcPr marL="91425" marR="91425" marT="91425" marB="91425"/>
                </a:tc>
                <a:tc>
                  <a:txBody>
                    <a:bodyPr/>
                    <a:lstStyle/>
                    <a:p>
                      <a:pPr marL="0" lvl="0" indent="0" algn="l" rtl="0">
                        <a:spcBef>
                          <a:spcPts val="0"/>
                        </a:spcBef>
                        <a:spcAft>
                          <a:spcPts val="0"/>
                        </a:spcAft>
                        <a:buNone/>
                      </a:pPr>
                      <a:endParaRPr sz="800"/>
                    </a:p>
                  </a:txBody>
                  <a:tcPr marL="91425" marR="91425" marT="91425" marB="91425"/>
                </a:tc>
                <a:tc>
                  <a:txBody>
                    <a:bodyPr/>
                    <a:lstStyle/>
                    <a:p>
                      <a:pPr marL="0" lvl="0" indent="0" algn="l" rtl="0">
                        <a:spcBef>
                          <a:spcPts val="0"/>
                        </a:spcBef>
                        <a:spcAft>
                          <a:spcPts val="0"/>
                        </a:spcAft>
                        <a:buNone/>
                      </a:pPr>
                      <a:endParaRPr sz="800"/>
                    </a:p>
                  </a:txBody>
                  <a:tcPr marL="91425" marR="91425" marT="91425" marB="91425"/>
                </a:tc>
                <a:extLst>
                  <a:ext uri="{0D108BD9-81ED-4DB2-BD59-A6C34878D82A}">
                    <a16:rowId xmlns:a16="http://schemas.microsoft.com/office/drawing/2014/main" val="10001"/>
                  </a:ext>
                </a:extLst>
              </a:tr>
              <a:tr h="1049450">
                <a:tc>
                  <a:txBody>
                    <a:bodyPr/>
                    <a:lstStyle/>
                    <a:p>
                      <a:pPr marL="0" lvl="0" indent="0" algn="l" rtl="0">
                        <a:spcBef>
                          <a:spcPts val="0"/>
                        </a:spcBef>
                        <a:spcAft>
                          <a:spcPts val="0"/>
                        </a:spcAft>
                        <a:buNone/>
                      </a:pPr>
                      <a:endParaRPr sz="800"/>
                    </a:p>
                  </a:txBody>
                  <a:tcPr marL="91425" marR="91425" marT="91425" marB="91425"/>
                </a:tc>
                <a:tc>
                  <a:txBody>
                    <a:bodyPr/>
                    <a:lstStyle/>
                    <a:p>
                      <a:pPr marL="0" lvl="0" indent="0" algn="l" rtl="0">
                        <a:lnSpc>
                          <a:spcPct val="115000"/>
                        </a:lnSpc>
                        <a:spcBef>
                          <a:spcPts val="0"/>
                        </a:spcBef>
                        <a:spcAft>
                          <a:spcPts val="0"/>
                        </a:spcAft>
                        <a:buNone/>
                      </a:pPr>
                      <a:r>
                        <a:rPr lang="fil" sz="1200"/>
                        <a:t>Mid-Year 2020 Reconciled BIR Records</a:t>
                      </a:r>
                      <a:endParaRPr sz="1200"/>
                    </a:p>
                  </a:txBody>
                  <a:tcPr marL="91425" marR="91425" marT="91425" marB="91425"/>
                </a:tc>
                <a:tc>
                  <a:txBody>
                    <a:bodyPr/>
                    <a:lstStyle/>
                    <a:p>
                      <a:pPr marL="0" lvl="0" indent="0" algn="l" rtl="0">
                        <a:spcBef>
                          <a:spcPts val="0"/>
                        </a:spcBef>
                        <a:spcAft>
                          <a:spcPts val="0"/>
                        </a:spcAft>
                        <a:buNone/>
                      </a:pPr>
                      <a:endParaRPr sz="800"/>
                    </a:p>
                  </a:txBody>
                  <a:tcPr marL="91425" marR="91425" marT="91425" marB="91425"/>
                </a:tc>
                <a:tc>
                  <a:txBody>
                    <a:bodyPr/>
                    <a:lstStyle/>
                    <a:p>
                      <a:pPr marL="0" lvl="0" indent="0" algn="l" rtl="0">
                        <a:lnSpc>
                          <a:spcPct val="115000"/>
                        </a:lnSpc>
                        <a:spcBef>
                          <a:spcPts val="0"/>
                        </a:spcBef>
                        <a:spcAft>
                          <a:spcPts val="0"/>
                        </a:spcAft>
                        <a:buNone/>
                      </a:pPr>
                      <a:r>
                        <a:rPr lang="fil" sz="1200"/>
                        <a:t>Number of BIR records reconciled</a:t>
                      </a:r>
                      <a:endParaRPr sz="1200"/>
                    </a:p>
                  </a:txBody>
                  <a:tcPr marL="91425" marR="91425" marT="91425" marB="91425"/>
                </a:tc>
                <a:extLst>
                  <a:ext uri="{0D108BD9-81ED-4DB2-BD59-A6C34878D82A}">
                    <a16:rowId xmlns:a16="http://schemas.microsoft.com/office/drawing/2014/main" val="10002"/>
                  </a:ext>
                </a:extLst>
              </a:tr>
              <a:tr h="1049450">
                <a:tc>
                  <a:txBody>
                    <a:bodyPr/>
                    <a:lstStyle/>
                    <a:p>
                      <a:pPr marL="0" lvl="0" indent="0" algn="l" rtl="0">
                        <a:spcBef>
                          <a:spcPts val="0"/>
                        </a:spcBef>
                        <a:spcAft>
                          <a:spcPts val="0"/>
                        </a:spcAft>
                        <a:buNone/>
                      </a:pPr>
                      <a:endParaRPr sz="800"/>
                    </a:p>
                  </a:txBody>
                  <a:tcPr marL="91425" marR="91425" marT="91425" marB="91425"/>
                </a:tc>
                <a:tc>
                  <a:txBody>
                    <a:bodyPr/>
                    <a:lstStyle/>
                    <a:p>
                      <a:pPr marL="0" lvl="0" indent="0" algn="l" rtl="0">
                        <a:spcBef>
                          <a:spcPts val="0"/>
                        </a:spcBef>
                        <a:spcAft>
                          <a:spcPts val="0"/>
                        </a:spcAft>
                        <a:buNone/>
                      </a:pPr>
                      <a:endParaRPr sz="800"/>
                    </a:p>
                  </a:txBody>
                  <a:tcPr marL="91425" marR="91425" marT="91425" marB="91425"/>
                </a:tc>
                <a:tc>
                  <a:txBody>
                    <a:bodyPr/>
                    <a:lstStyle/>
                    <a:p>
                      <a:pPr marL="0" lvl="0" indent="0" algn="l" rtl="0">
                        <a:lnSpc>
                          <a:spcPct val="115000"/>
                        </a:lnSpc>
                        <a:spcBef>
                          <a:spcPts val="0"/>
                        </a:spcBef>
                        <a:spcAft>
                          <a:spcPts val="0"/>
                        </a:spcAft>
                        <a:buNone/>
                      </a:pPr>
                      <a:r>
                        <a:rPr lang="fil" sz="1200"/>
                        <a:t>Mid-Year Reconciliation Workshop of 2020 BIR Withholding Taxes</a:t>
                      </a:r>
                      <a:endParaRPr sz="1200"/>
                    </a:p>
                  </a:txBody>
                  <a:tcPr marL="91425" marR="91425" marT="91425" marB="91425"/>
                </a:tc>
                <a:tc>
                  <a:txBody>
                    <a:bodyPr/>
                    <a:lstStyle/>
                    <a:p>
                      <a:pPr marL="0" lvl="0" indent="0" algn="l" rtl="0">
                        <a:lnSpc>
                          <a:spcPct val="115000"/>
                        </a:lnSpc>
                        <a:spcBef>
                          <a:spcPts val="0"/>
                        </a:spcBef>
                        <a:spcAft>
                          <a:spcPts val="0"/>
                        </a:spcAft>
                        <a:buNone/>
                      </a:pPr>
                      <a:r>
                        <a:rPr lang="fil" sz="1200"/>
                        <a:t>Number of Participants</a:t>
                      </a:r>
                      <a:endParaRPr sz="1200"/>
                    </a:p>
                  </a:txBody>
                  <a:tcPr marL="91425" marR="91425" marT="91425" marB="91425"/>
                </a:tc>
                <a:extLst>
                  <a:ext uri="{0D108BD9-81ED-4DB2-BD59-A6C34878D82A}">
                    <a16:rowId xmlns:a16="http://schemas.microsoft.com/office/drawing/2014/main" val="10003"/>
                  </a:ext>
                </a:extLst>
              </a:tr>
            </a:tbl>
          </a:graphicData>
        </a:graphic>
      </p:graphicFrame>
      <p:sp>
        <p:nvSpPr>
          <p:cNvPr id="491" name="Google Shape;491;p50"/>
          <p:cNvSpPr txBox="1">
            <a:spLocks noGrp="1"/>
          </p:cNvSpPr>
          <p:nvPr>
            <p:ph type="subTitle" idx="1"/>
          </p:nvPr>
        </p:nvSpPr>
        <p:spPr>
          <a:xfrm>
            <a:off x="311700" y="260825"/>
            <a:ext cx="74343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3000" b="1">
                <a:solidFill>
                  <a:schemeClr val="dk1"/>
                </a:solidFill>
                <a:latin typeface="Merriweather"/>
                <a:ea typeface="Merriweather"/>
                <a:cs typeface="Merriweather"/>
                <a:sym typeface="Merriweather"/>
              </a:rPr>
              <a:t>Sample 1</a:t>
            </a:r>
            <a:endParaRPr sz="1800">
              <a:latin typeface="Merriweather"/>
              <a:ea typeface="Merriweather"/>
              <a:cs typeface="Merriweather"/>
              <a:sym typeface="Merriweather"/>
            </a:endParaRPr>
          </a:p>
        </p:txBody>
      </p:sp>
      <p:pic>
        <p:nvPicPr>
          <p:cNvPr id="492" name="Google Shape;492;p50"/>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493" name="Google Shape;493;p50"/>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494" name="Google Shape;494;p50"/>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495" name="Google Shape;495;p50"/>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496" name="Google Shape;496;p50"/>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0"/>
        <p:cNvGrpSpPr/>
        <p:nvPr/>
      </p:nvGrpSpPr>
      <p:grpSpPr>
        <a:xfrm>
          <a:off x="0" y="0"/>
          <a:ext cx="0" cy="0"/>
          <a:chOff x="0" y="0"/>
          <a:chExt cx="0" cy="0"/>
        </a:xfrm>
      </p:grpSpPr>
      <p:sp>
        <p:nvSpPr>
          <p:cNvPr id="501" name="Google Shape;501;p51"/>
          <p:cNvSpPr txBox="1">
            <a:spLocks noGrp="1"/>
          </p:cNvSpPr>
          <p:nvPr>
            <p:ph type="subTitle" idx="1"/>
          </p:nvPr>
        </p:nvSpPr>
        <p:spPr>
          <a:xfrm>
            <a:off x="787100" y="140747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1800" b="1" i="1">
                <a:solidFill>
                  <a:srgbClr val="FFFFFF"/>
                </a:solidFill>
              </a:rPr>
              <a:t>Program</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Output</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Activity</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a:solidFill>
                <a:srgbClr val="FFFFFF"/>
              </a:solidFill>
            </a:endParaRPr>
          </a:p>
          <a:p>
            <a:pPr marL="0" lvl="0" indent="0" algn="l" rtl="0">
              <a:lnSpc>
                <a:spcPct val="115000"/>
              </a:lnSpc>
              <a:spcBef>
                <a:spcPts val="0"/>
              </a:spcBef>
              <a:spcAft>
                <a:spcPts val="0"/>
              </a:spcAft>
              <a:buNone/>
            </a:pPr>
            <a:endParaRPr sz="2400"/>
          </a:p>
        </p:txBody>
      </p:sp>
      <p:sp>
        <p:nvSpPr>
          <p:cNvPr id="502" name="Google Shape;502;p51"/>
          <p:cNvSpPr txBox="1">
            <a:spLocks noGrp="1"/>
          </p:cNvSpPr>
          <p:nvPr>
            <p:ph type="subTitle" idx="1"/>
          </p:nvPr>
        </p:nvSpPr>
        <p:spPr>
          <a:xfrm>
            <a:off x="452763" y="29602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2900" b="1">
                <a:solidFill>
                  <a:schemeClr val="dk1"/>
                </a:solidFill>
                <a:latin typeface="Merriweather"/>
                <a:ea typeface="Merriweather"/>
                <a:cs typeface="Merriweather"/>
                <a:sym typeface="Merriweather"/>
              </a:rPr>
              <a:t>WFP Practice</a:t>
            </a:r>
            <a:endParaRPr sz="2000">
              <a:latin typeface="Merriweather"/>
              <a:ea typeface="Merriweather"/>
              <a:cs typeface="Merriweather"/>
              <a:sym typeface="Merriweather"/>
            </a:endParaRPr>
          </a:p>
        </p:txBody>
      </p:sp>
      <p:sp>
        <p:nvSpPr>
          <p:cNvPr id="503" name="Google Shape;503;p51"/>
          <p:cNvSpPr txBox="1">
            <a:spLocks noGrp="1"/>
          </p:cNvSpPr>
          <p:nvPr>
            <p:ph type="subTitle" idx="1"/>
          </p:nvPr>
        </p:nvSpPr>
        <p:spPr>
          <a:xfrm>
            <a:off x="1091900" y="171227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1800" b="1" i="1">
                <a:solidFill>
                  <a:srgbClr val="FFFFFF"/>
                </a:solidFill>
              </a:rPr>
              <a:t>Program</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Output</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Activity</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a:solidFill>
                <a:srgbClr val="FFFFFF"/>
              </a:solidFill>
            </a:endParaRPr>
          </a:p>
          <a:p>
            <a:pPr marL="0" lvl="0" indent="0" algn="l" rtl="0">
              <a:lnSpc>
                <a:spcPct val="115000"/>
              </a:lnSpc>
              <a:spcBef>
                <a:spcPts val="0"/>
              </a:spcBef>
              <a:spcAft>
                <a:spcPts val="0"/>
              </a:spcAft>
              <a:buNone/>
            </a:pPr>
            <a:endParaRPr sz="2400"/>
          </a:p>
        </p:txBody>
      </p:sp>
      <p:pic>
        <p:nvPicPr>
          <p:cNvPr id="504" name="Google Shape;504;p51"/>
          <p:cNvPicPr preferRelativeResize="0"/>
          <p:nvPr/>
        </p:nvPicPr>
        <p:blipFill>
          <a:blip r:embed="rId4">
            <a:alphaModFix/>
          </a:blip>
          <a:stretch>
            <a:fillRect/>
          </a:stretch>
        </p:blipFill>
        <p:spPr>
          <a:xfrm>
            <a:off x="531850" y="855850"/>
            <a:ext cx="5888049" cy="2204650"/>
          </a:xfrm>
          <a:prstGeom prst="rect">
            <a:avLst/>
          </a:prstGeom>
          <a:noFill/>
          <a:ln>
            <a:noFill/>
          </a:ln>
        </p:spPr>
      </p:pic>
      <p:pic>
        <p:nvPicPr>
          <p:cNvPr id="505" name="Google Shape;505;p51"/>
          <p:cNvPicPr preferRelativeResize="0"/>
          <p:nvPr/>
        </p:nvPicPr>
        <p:blipFill>
          <a:blip r:embed="rId5">
            <a:alphaModFix/>
          </a:blip>
          <a:stretch>
            <a:fillRect/>
          </a:stretch>
        </p:blipFill>
        <p:spPr>
          <a:xfrm>
            <a:off x="1563050" y="2444275"/>
            <a:ext cx="2646400" cy="1591000"/>
          </a:xfrm>
          <a:prstGeom prst="rect">
            <a:avLst/>
          </a:prstGeom>
          <a:noFill/>
          <a:ln>
            <a:noFill/>
          </a:ln>
        </p:spPr>
      </p:pic>
      <p:pic>
        <p:nvPicPr>
          <p:cNvPr id="506" name="Google Shape;506;p51"/>
          <p:cNvPicPr preferRelativeResize="0"/>
          <p:nvPr/>
        </p:nvPicPr>
        <p:blipFill>
          <a:blip r:embed="rId6">
            <a:alphaModFix/>
          </a:blip>
          <a:stretch>
            <a:fillRect/>
          </a:stretch>
        </p:blipFill>
        <p:spPr>
          <a:xfrm>
            <a:off x="4852050" y="2518913"/>
            <a:ext cx="2246118" cy="1591000"/>
          </a:xfrm>
          <a:prstGeom prst="rect">
            <a:avLst/>
          </a:prstGeom>
          <a:noFill/>
          <a:ln>
            <a:noFill/>
          </a:ln>
        </p:spPr>
      </p:pic>
      <p:pic>
        <p:nvPicPr>
          <p:cNvPr id="507" name="Google Shape;507;p51"/>
          <p:cNvPicPr preferRelativeResize="0"/>
          <p:nvPr/>
        </p:nvPicPr>
        <p:blipFill>
          <a:blip r:embed="rId7">
            <a:alphaModFix/>
          </a:blip>
          <a:stretch>
            <a:fillRect/>
          </a:stretch>
        </p:blipFill>
        <p:spPr>
          <a:xfrm>
            <a:off x="882350" y="3064337"/>
            <a:ext cx="435569" cy="350875"/>
          </a:xfrm>
          <a:prstGeom prst="rect">
            <a:avLst/>
          </a:prstGeom>
          <a:noFill/>
          <a:ln>
            <a:noFill/>
          </a:ln>
        </p:spPr>
      </p:pic>
      <p:pic>
        <p:nvPicPr>
          <p:cNvPr id="508" name="Google Shape;508;p51"/>
          <p:cNvPicPr preferRelativeResize="0"/>
          <p:nvPr/>
        </p:nvPicPr>
        <p:blipFill>
          <a:blip r:embed="rId8">
            <a:alphaModFix/>
          </a:blip>
          <a:stretch>
            <a:fillRect/>
          </a:stretch>
        </p:blipFill>
        <p:spPr>
          <a:xfrm>
            <a:off x="4209450" y="3128525"/>
            <a:ext cx="441619" cy="350875"/>
          </a:xfrm>
          <a:prstGeom prst="rect">
            <a:avLst/>
          </a:prstGeom>
          <a:noFill/>
          <a:ln>
            <a:noFill/>
          </a:ln>
        </p:spPr>
      </p:pic>
      <p:pic>
        <p:nvPicPr>
          <p:cNvPr id="509" name="Google Shape;509;p51"/>
          <p:cNvPicPr preferRelativeResize="0"/>
          <p:nvPr/>
        </p:nvPicPr>
        <p:blipFill>
          <a:blip r:embed="rId9">
            <a:alphaModFix/>
          </a:blip>
          <a:stretch>
            <a:fillRect/>
          </a:stretch>
        </p:blipFill>
        <p:spPr>
          <a:xfrm>
            <a:off x="209600" y="4325550"/>
            <a:ext cx="2076450" cy="817951"/>
          </a:xfrm>
          <a:prstGeom prst="rect">
            <a:avLst/>
          </a:prstGeom>
          <a:noFill/>
          <a:ln>
            <a:noFill/>
          </a:ln>
        </p:spPr>
      </p:pic>
      <p:pic>
        <p:nvPicPr>
          <p:cNvPr id="510" name="Google Shape;510;p51"/>
          <p:cNvPicPr preferRelativeResize="0"/>
          <p:nvPr/>
        </p:nvPicPr>
        <p:blipFill>
          <a:blip r:embed="rId10">
            <a:alphaModFix/>
          </a:blip>
          <a:stretch>
            <a:fillRect/>
          </a:stretch>
        </p:blipFill>
        <p:spPr>
          <a:xfrm>
            <a:off x="2286050" y="4282575"/>
            <a:ext cx="1771650" cy="817950"/>
          </a:xfrm>
          <a:prstGeom prst="rect">
            <a:avLst/>
          </a:prstGeom>
          <a:noFill/>
          <a:ln>
            <a:noFill/>
          </a:ln>
        </p:spPr>
      </p:pic>
      <p:pic>
        <p:nvPicPr>
          <p:cNvPr id="511" name="Google Shape;511;p51"/>
          <p:cNvPicPr preferRelativeResize="0"/>
          <p:nvPr/>
        </p:nvPicPr>
        <p:blipFill>
          <a:blip r:embed="rId11">
            <a:alphaModFix/>
          </a:blip>
          <a:stretch>
            <a:fillRect/>
          </a:stretch>
        </p:blipFill>
        <p:spPr>
          <a:xfrm>
            <a:off x="4379525" y="4325550"/>
            <a:ext cx="1740600" cy="817951"/>
          </a:xfrm>
          <a:prstGeom prst="rect">
            <a:avLst/>
          </a:prstGeom>
          <a:noFill/>
          <a:ln>
            <a:noFill/>
          </a:ln>
        </p:spPr>
      </p:pic>
      <p:pic>
        <p:nvPicPr>
          <p:cNvPr id="512" name="Google Shape;512;p51"/>
          <p:cNvPicPr preferRelativeResize="0"/>
          <p:nvPr/>
        </p:nvPicPr>
        <p:blipFill>
          <a:blip r:embed="rId12">
            <a:alphaModFix/>
          </a:blip>
          <a:stretch>
            <a:fillRect/>
          </a:stretch>
        </p:blipFill>
        <p:spPr>
          <a:xfrm>
            <a:off x="6120125" y="4325550"/>
            <a:ext cx="1557075" cy="817951"/>
          </a:xfrm>
          <a:prstGeom prst="rect">
            <a:avLst/>
          </a:prstGeom>
          <a:noFill/>
          <a:ln>
            <a:noFill/>
          </a:ln>
        </p:spPr>
      </p:pic>
      <p:pic>
        <p:nvPicPr>
          <p:cNvPr id="513" name="Google Shape;513;p51"/>
          <p:cNvPicPr preferRelativeResize="0"/>
          <p:nvPr/>
        </p:nvPicPr>
        <p:blipFill>
          <a:blip r:embed="rId13">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subTitle" idx="1"/>
          </p:nvPr>
        </p:nvSpPr>
        <p:spPr>
          <a:xfrm>
            <a:off x="406950" y="363075"/>
            <a:ext cx="7909800" cy="6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2700">
                <a:solidFill>
                  <a:schemeClr val="dk1"/>
                </a:solidFill>
                <a:latin typeface="Merriweather"/>
                <a:ea typeface="Merriweather"/>
                <a:cs typeface="Merriweather"/>
                <a:sym typeface="Merriweather"/>
              </a:rPr>
              <a:t>Types of Plans in DepEd</a:t>
            </a:r>
            <a:endParaRPr sz="1500">
              <a:latin typeface="Merriweather"/>
              <a:ea typeface="Merriweather"/>
              <a:cs typeface="Merriweather"/>
              <a:sym typeface="Merriweather"/>
            </a:endParaRPr>
          </a:p>
        </p:txBody>
      </p:sp>
      <p:sp>
        <p:nvSpPr>
          <p:cNvPr id="81" name="Google Shape;81;p16"/>
          <p:cNvSpPr txBox="1">
            <a:spLocks noGrp="1"/>
          </p:cNvSpPr>
          <p:nvPr>
            <p:ph type="subTitle" idx="1"/>
          </p:nvPr>
        </p:nvSpPr>
        <p:spPr>
          <a:xfrm>
            <a:off x="787100" y="1407475"/>
            <a:ext cx="7434300" cy="25902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2000" b="1" i="1">
                <a:solidFill>
                  <a:srgbClr val="FFFFFF"/>
                </a:solidFill>
              </a:rPr>
              <a:t>Type of Plan</a:t>
            </a:r>
            <a:endParaRPr sz="2000" b="1" i="1">
              <a:solidFill>
                <a:srgbClr val="FFFFFF"/>
              </a:solidFill>
            </a:endParaRPr>
          </a:p>
          <a:p>
            <a:pPr marL="0" lvl="0" indent="0" algn="ctr" rtl="0">
              <a:lnSpc>
                <a:spcPct val="115000"/>
              </a:lnSpc>
              <a:spcBef>
                <a:spcPts val="0"/>
              </a:spcBef>
              <a:spcAft>
                <a:spcPts val="0"/>
              </a:spcAft>
              <a:buNone/>
            </a:pPr>
            <a:r>
              <a:rPr lang="fil" sz="2000" b="1" i="1">
                <a:solidFill>
                  <a:srgbClr val="FFFFFF"/>
                </a:solidFill>
              </a:rPr>
              <a:t>Description</a:t>
            </a:r>
            <a:endParaRPr sz="2000" b="1" i="1">
              <a:solidFill>
                <a:srgbClr val="FFFFFF"/>
              </a:solidFill>
            </a:endParaRPr>
          </a:p>
          <a:p>
            <a:pPr marL="0" lvl="0" indent="0" algn="ctr" rtl="0">
              <a:lnSpc>
                <a:spcPct val="115000"/>
              </a:lnSpc>
              <a:spcBef>
                <a:spcPts val="0"/>
              </a:spcBef>
              <a:spcAft>
                <a:spcPts val="0"/>
              </a:spcAft>
              <a:buNone/>
            </a:pPr>
            <a:r>
              <a:rPr lang="fil" sz="2000" b="1" i="1">
                <a:solidFill>
                  <a:srgbClr val="FFFFFF"/>
                </a:solidFill>
              </a:rPr>
              <a:t>Document</a:t>
            </a:r>
            <a:endParaRPr sz="2000" b="1" i="1">
              <a:solidFill>
                <a:srgbClr val="FFFFFF"/>
              </a:solidFill>
            </a:endParaRPr>
          </a:p>
          <a:p>
            <a:pPr marL="0" lvl="0" indent="0" algn="l" rtl="0">
              <a:lnSpc>
                <a:spcPct val="115000"/>
              </a:lnSpc>
              <a:spcBef>
                <a:spcPts val="0"/>
              </a:spcBef>
              <a:spcAft>
                <a:spcPts val="0"/>
              </a:spcAft>
              <a:buNone/>
            </a:pPr>
            <a:endParaRPr sz="2400"/>
          </a:p>
        </p:txBody>
      </p:sp>
      <p:graphicFrame>
        <p:nvGraphicFramePr>
          <p:cNvPr id="82" name="Google Shape;82;p16"/>
          <p:cNvGraphicFramePr/>
          <p:nvPr/>
        </p:nvGraphicFramePr>
        <p:xfrm>
          <a:off x="466338" y="996675"/>
          <a:ext cx="6798650" cy="3075821"/>
        </p:xfrm>
        <a:graphic>
          <a:graphicData uri="http://schemas.openxmlformats.org/drawingml/2006/table">
            <a:tbl>
              <a:tblPr>
                <a:noFill/>
                <a:tableStyleId>{73952A5B-0235-445B-BF9C-F0519F1B7FBB}</a:tableStyleId>
              </a:tblPr>
              <a:tblGrid>
                <a:gridCol w="1693725">
                  <a:extLst>
                    <a:ext uri="{9D8B030D-6E8A-4147-A177-3AD203B41FA5}">
                      <a16:colId xmlns:a16="http://schemas.microsoft.com/office/drawing/2014/main" val="20000"/>
                    </a:ext>
                  </a:extLst>
                </a:gridCol>
                <a:gridCol w="3269350">
                  <a:extLst>
                    <a:ext uri="{9D8B030D-6E8A-4147-A177-3AD203B41FA5}">
                      <a16:colId xmlns:a16="http://schemas.microsoft.com/office/drawing/2014/main" val="20001"/>
                    </a:ext>
                  </a:extLst>
                </a:gridCol>
                <a:gridCol w="1835575">
                  <a:extLst>
                    <a:ext uri="{9D8B030D-6E8A-4147-A177-3AD203B41FA5}">
                      <a16:colId xmlns:a16="http://schemas.microsoft.com/office/drawing/2014/main" val="20002"/>
                    </a:ext>
                  </a:extLst>
                </a:gridCol>
              </a:tblGrid>
              <a:tr h="334850">
                <a:tc>
                  <a:txBody>
                    <a:bodyPr/>
                    <a:lstStyle/>
                    <a:p>
                      <a:pPr marL="0" lvl="0" indent="0" algn="ctr" rtl="0">
                        <a:lnSpc>
                          <a:spcPct val="115000"/>
                        </a:lnSpc>
                        <a:spcBef>
                          <a:spcPts val="0"/>
                        </a:spcBef>
                        <a:spcAft>
                          <a:spcPts val="0"/>
                        </a:spcAft>
                        <a:buNone/>
                      </a:pPr>
                      <a:r>
                        <a:rPr lang="fil" sz="1100" b="1" i="1"/>
                        <a:t>Type of Plan</a:t>
                      </a:r>
                      <a:endParaRPr sz="1100" b="1" i="1"/>
                    </a:p>
                  </a:txBody>
                  <a:tcPr marL="91425" marR="91425" marT="91425" marB="91425"/>
                </a:tc>
                <a:tc>
                  <a:txBody>
                    <a:bodyPr/>
                    <a:lstStyle/>
                    <a:p>
                      <a:pPr marL="0" lvl="0" indent="0" algn="ctr" rtl="0">
                        <a:lnSpc>
                          <a:spcPct val="115000"/>
                        </a:lnSpc>
                        <a:spcBef>
                          <a:spcPts val="0"/>
                        </a:spcBef>
                        <a:spcAft>
                          <a:spcPts val="0"/>
                        </a:spcAft>
                        <a:buNone/>
                      </a:pPr>
                      <a:r>
                        <a:rPr lang="fil" sz="1100" b="1" i="1"/>
                        <a:t>Description</a:t>
                      </a:r>
                      <a:endParaRPr sz="1100" b="1" i="1"/>
                    </a:p>
                  </a:txBody>
                  <a:tcPr marL="91425" marR="91425" marT="91425" marB="91425"/>
                </a:tc>
                <a:tc>
                  <a:txBody>
                    <a:bodyPr/>
                    <a:lstStyle/>
                    <a:p>
                      <a:pPr marL="0" lvl="0" indent="0" algn="l" rtl="0">
                        <a:lnSpc>
                          <a:spcPct val="115000"/>
                        </a:lnSpc>
                        <a:spcBef>
                          <a:spcPts val="0"/>
                        </a:spcBef>
                        <a:spcAft>
                          <a:spcPts val="0"/>
                        </a:spcAft>
                        <a:buNone/>
                      </a:pPr>
                      <a:r>
                        <a:rPr lang="fil" sz="1100" b="1" i="1"/>
                        <a:t>Document</a:t>
                      </a:r>
                      <a:endParaRPr sz="1100" b="1" i="1"/>
                    </a:p>
                  </a:txBody>
                  <a:tcPr marL="91425" marR="91425" marT="91425" marB="91425"/>
                </a:tc>
                <a:extLst>
                  <a:ext uri="{0D108BD9-81ED-4DB2-BD59-A6C34878D82A}">
                    <a16:rowId xmlns:a16="http://schemas.microsoft.com/office/drawing/2014/main" val="10000"/>
                  </a:ext>
                </a:extLst>
              </a:tr>
              <a:tr h="631000">
                <a:tc>
                  <a:txBody>
                    <a:bodyPr/>
                    <a:lstStyle/>
                    <a:p>
                      <a:pPr marL="0" lvl="0" indent="0" algn="l" rtl="0">
                        <a:lnSpc>
                          <a:spcPct val="115000"/>
                        </a:lnSpc>
                        <a:spcBef>
                          <a:spcPts val="0"/>
                        </a:spcBef>
                        <a:spcAft>
                          <a:spcPts val="0"/>
                        </a:spcAft>
                        <a:buNone/>
                      </a:pPr>
                      <a:r>
                        <a:rPr lang="fil" sz="900"/>
                        <a:t>Strategic Plan</a:t>
                      </a:r>
                      <a:endParaRPr sz="900"/>
                    </a:p>
                  </a:txBody>
                  <a:tcPr marL="91425" marR="91425" marT="91425" marB="91425"/>
                </a:tc>
                <a:tc>
                  <a:txBody>
                    <a:bodyPr/>
                    <a:lstStyle/>
                    <a:p>
                      <a:pPr marL="0" lvl="0" indent="0" algn="l" rtl="0">
                        <a:lnSpc>
                          <a:spcPct val="115000"/>
                        </a:lnSpc>
                        <a:spcBef>
                          <a:spcPts val="0"/>
                        </a:spcBef>
                        <a:spcAft>
                          <a:spcPts val="0"/>
                        </a:spcAft>
                        <a:buNone/>
                      </a:pPr>
                      <a:r>
                        <a:rPr lang="fil" sz="900"/>
                        <a:t>Long-term plan for a desired future based on a thorough situational analysis, provides context for other plans</a:t>
                      </a:r>
                      <a:endParaRPr sz="900"/>
                    </a:p>
                  </a:txBody>
                  <a:tcPr marL="91425" marR="91425" marT="91425" marB="91425"/>
                </a:tc>
                <a:tc>
                  <a:txBody>
                    <a:bodyPr/>
                    <a:lstStyle/>
                    <a:p>
                      <a:pPr marL="0" lvl="0" indent="0" algn="l" rtl="0">
                        <a:lnSpc>
                          <a:spcPct val="115000"/>
                        </a:lnSpc>
                        <a:spcBef>
                          <a:spcPts val="0"/>
                        </a:spcBef>
                        <a:spcAft>
                          <a:spcPts val="0"/>
                        </a:spcAft>
                        <a:buNone/>
                      </a:pPr>
                      <a:r>
                        <a:rPr lang="fil" sz="900"/>
                        <a:t>DEDP / SIP</a:t>
                      </a:r>
                      <a:endParaRPr sz="900"/>
                    </a:p>
                  </a:txBody>
                  <a:tcPr marL="91425" marR="91425" marT="91425" marB="91425"/>
                </a:tc>
                <a:extLst>
                  <a:ext uri="{0D108BD9-81ED-4DB2-BD59-A6C34878D82A}">
                    <a16:rowId xmlns:a16="http://schemas.microsoft.com/office/drawing/2014/main" val="10001"/>
                  </a:ext>
                </a:extLst>
              </a:tr>
              <a:tr h="468050">
                <a:tc>
                  <a:txBody>
                    <a:bodyPr/>
                    <a:lstStyle/>
                    <a:p>
                      <a:pPr marL="0" lvl="0" indent="0" algn="l" rtl="0">
                        <a:lnSpc>
                          <a:spcPct val="115000"/>
                        </a:lnSpc>
                        <a:spcBef>
                          <a:spcPts val="0"/>
                        </a:spcBef>
                        <a:spcAft>
                          <a:spcPts val="0"/>
                        </a:spcAft>
                        <a:buNone/>
                      </a:pPr>
                      <a:r>
                        <a:rPr lang="fil" sz="900"/>
                        <a:t>Investment Plan</a:t>
                      </a:r>
                      <a:endParaRPr sz="900"/>
                    </a:p>
                  </a:txBody>
                  <a:tcPr marL="91425" marR="91425" marT="91425" marB="91425"/>
                </a:tc>
                <a:tc>
                  <a:txBody>
                    <a:bodyPr/>
                    <a:lstStyle/>
                    <a:p>
                      <a:pPr marL="0" lvl="0" indent="0" algn="l" rtl="0">
                        <a:lnSpc>
                          <a:spcPct val="115000"/>
                        </a:lnSpc>
                        <a:spcBef>
                          <a:spcPts val="0"/>
                        </a:spcBef>
                        <a:spcAft>
                          <a:spcPts val="0"/>
                        </a:spcAft>
                        <a:buNone/>
                      </a:pPr>
                      <a:r>
                        <a:rPr lang="fil" sz="900"/>
                        <a:t>Resources needed for the strategic interventions and major programs</a:t>
                      </a:r>
                      <a:endParaRPr sz="900"/>
                    </a:p>
                  </a:txBody>
                  <a:tcPr marL="91425" marR="91425" marT="91425" marB="91425"/>
                </a:tc>
                <a:tc>
                  <a:txBody>
                    <a:bodyPr/>
                    <a:lstStyle/>
                    <a:p>
                      <a:pPr marL="0" lvl="0" indent="0" algn="l" rtl="0">
                        <a:lnSpc>
                          <a:spcPct val="115000"/>
                        </a:lnSpc>
                        <a:spcBef>
                          <a:spcPts val="0"/>
                        </a:spcBef>
                        <a:spcAft>
                          <a:spcPts val="0"/>
                        </a:spcAft>
                        <a:buNone/>
                      </a:pPr>
                      <a:r>
                        <a:rPr lang="fil" sz="900"/>
                        <a:t>Investment Plan</a:t>
                      </a:r>
                      <a:endParaRPr sz="900"/>
                    </a:p>
                  </a:txBody>
                  <a:tcPr marL="91425" marR="91425" marT="91425" marB="91425"/>
                </a:tc>
                <a:extLst>
                  <a:ext uri="{0D108BD9-81ED-4DB2-BD59-A6C34878D82A}">
                    <a16:rowId xmlns:a16="http://schemas.microsoft.com/office/drawing/2014/main" val="10002"/>
                  </a:ext>
                </a:extLst>
              </a:tr>
              <a:tr h="631000">
                <a:tc>
                  <a:txBody>
                    <a:bodyPr/>
                    <a:lstStyle/>
                    <a:p>
                      <a:pPr marL="0" lvl="0" indent="0" algn="l" rtl="0">
                        <a:lnSpc>
                          <a:spcPct val="115000"/>
                        </a:lnSpc>
                        <a:spcBef>
                          <a:spcPts val="0"/>
                        </a:spcBef>
                        <a:spcAft>
                          <a:spcPts val="0"/>
                        </a:spcAft>
                        <a:buNone/>
                      </a:pPr>
                      <a:r>
                        <a:rPr lang="fil" sz="900"/>
                        <a:t>Program Plan</a:t>
                      </a:r>
                      <a:endParaRPr sz="900"/>
                    </a:p>
                  </a:txBody>
                  <a:tcPr marL="91425" marR="91425" marT="91425" marB="91425"/>
                </a:tc>
                <a:tc>
                  <a:txBody>
                    <a:bodyPr/>
                    <a:lstStyle/>
                    <a:p>
                      <a:pPr marL="0" lvl="0" indent="0" algn="l" rtl="0">
                        <a:lnSpc>
                          <a:spcPct val="115000"/>
                        </a:lnSpc>
                        <a:spcBef>
                          <a:spcPts val="0"/>
                        </a:spcBef>
                        <a:spcAft>
                          <a:spcPts val="0"/>
                        </a:spcAft>
                        <a:buNone/>
                      </a:pPr>
                      <a:r>
                        <a:rPr lang="fil" sz="900"/>
                        <a:t>Technical plan on the implementation details of the program including roles, beneficiaries, financial breakdowns, etc.</a:t>
                      </a:r>
                      <a:endParaRPr sz="900"/>
                    </a:p>
                  </a:txBody>
                  <a:tcPr marL="91425" marR="91425" marT="91425" marB="91425"/>
                </a:tc>
                <a:tc>
                  <a:txBody>
                    <a:bodyPr/>
                    <a:lstStyle/>
                    <a:p>
                      <a:pPr marL="0" lvl="0" indent="0" algn="l" rtl="0">
                        <a:lnSpc>
                          <a:spcPct val="115000"/>
                        </a:lnSpc>
                        <a:spcBef>
                          <a:spcPts val="0"/>
                        </a:spcBef>
                        <a:spcAft>
                          <a:spcPts val="0"/>
                        </a:spcAft>
                        <a:buNone/>
                      </a:pPr>
                      <a:r>
                        <a:rPr lang="fil" sz="900"/>
                        <a:t>Program Profile</a:t>
                      </a:r>
                      <a:endParaRPr sz="900"/>
                    </a:p>
                  </a:txBody>
                  <a:tcPr marL="91425" marR="91425" marT="91425" marB="91425"/>
                </a:tc>
                <a:extLst>
                  <a:ext uri="{0D108BD9-81ED-4DB2-BD59-A6C34878D82A}">
                    <a16:rowId xmlns:a16="http://schemas.microsoft.com/office/drawing/2014/main" val="10003"/>
                  </a:ext>
                </a:extLst>
              </a:tr>
              <a:tr h="468050">
                <a:tc>
                  <a:txBody>
                    <a:bodyPr/>
                    <a:lstStyle/>
                    <a:p>
                      <a:pPr marL="0" lvl="0" indent="0" algn="l" rtl="0">
                        <a:lnSpc>
                          <a:spcPct val="115000"/>
                        </a:lnSpc>
                        <a:spcBef>
                          <a:spcPts val="0"/>
                        </a:spcBef>
                        <a:spcAft>
                          <a:spcPts val="0"/>
                        </a:spcAft>
                        <a:buNone/>
                      </a:pPr>
                      <a:r>
                        <a:rPr lang="fil" sz="900"/>
                        <a:t>Operational Plan</a:t>
                      </a:r>
                      <a:endParaRPr sz="900"/>
                    </a:p>
                  </a:txBody>
                  <a:tcPr marL="91425" marR="91425" marT="91425" marB="91425"/>
                </a:tc>
                <a:tc>
                  <a:txBody>
                    <a:bodyPr/>
                    <a:lstStyle/>
                    <a:p>
                      <a:pPr marL="0" lvl="0" indent="0" algn="l" rtl="0">
                        <a:lnSpc>
                          <a:spcPct val="115000"/>
                        </a:lnSpc>
                        <a:spcBef>
                          <a:spcPts val="0"/>
                        </a:spcBef>
                        <a:spcAft>
                          <a:spcPts val="0"/>
                        </a:spcAft>
                        <a:buNone/>
                      </a:pPr>
                      <a:r>
                        <a:rPr lang="fil" sz="900"/>
                        <a:t>Specific plan detailing the outputs, activities, resources, and schedule for the given period</a:t>
                      </a:r>
                      <a:endParaRPr sz="900"/>
                    </a:p>
                  </a:txBody>
                  <a:tcPr marL="91425" marR="91425" marT="91425" marB="91425"/>
                </a:tc>
                <a:tc>
                  <a:txBody>
                    <a:bodyPr/>
                    <a:lstStyle/>
                    <a:p>
                      <a:pPr marL="0" lvl="0" indent="0" algn="l" rtl="0">
                        <a:lnSpc>
                          <a:spcPct val="115000"/>
                        </a:lnSpc>
                        <a:spcBef>
                          <a:spcPts val="0"/>
                        </a:spcBef>
                        <a:spcAft>
                          <a:spcPts val="0"/>
                        </a:spcAft>
                        <a:buNone/>
                      </a:pPr>
                      <a:r>
                        <a:rPr lang="fil" sz="900"/>
                        <a:t>WFP</a:t>
                      </a:r>
                      <a:endParaRPr sz="900"/>
                    </a:p>
                    <a:p>
                      <a:pPr marL="0" lvl="0" indent="0" algn="l" rtl="0">
                        <a:lnSpc>
                          <a:spcPct val="115000"/>
                        </a:lnSpc>
                        <a:spcBef>
                          <a:spcPts val="0"/>
                        </a:spcBef>
                        <a:spcAft>
                          <a:spcPts val="0"/>
                        </a:spcAft>
                        <a:buNone/>
                      </a:pPr>
                      <a:r>
                        <a:rPr lang="fil" sz="900"/>
                        <a:t>PPMP / APP</a:t>
                      </a:r>
                      <a:endParaRPr sz="900"/>
                    </a:p>
                  </a:txBody>
                  <a:tcPr marL="91425" marR="91425" marT="91425" marB="91425"/>
                </a:tc>
                <a:extLst>
                  <a:ext uri="{0D108BD9-81ED-4DB2-BD59-A6C34878D82A}">
                    <a16:rowId xmlns:a16="http://schemas.microsoft.com/office/drawing/2014/main" val="10004"/>
                  </a:ext>
                </a:extLst>
              </a:tr>
              <a:tr h="468050">
                <a:tc>
                  <a:txBody>
                    <a:bodyPr/>
                    <a:lstStyle/>
                    <a:p>
                      <a:pPr marL="0" lvl="0" indent="0" algn="l" rtl="0">
                        <a:lnSpc>
                          <a:spcPct val="115000"/>
                        </a:lnSpc>
                        <a:spcBef>
                          <a:spcPts val="0"/>
                        </a:spcBef>
                        <a:spcAft>
                          <a:spcPts val="0"/>
                        </a:spcAft>
                        <a:buNone/>
                      </a:pPr>
                      <a:r>
                        <a:rPr lang="fil" sz="900"/>
                        <a:t>Plan Adjustment</a:t>
                      </a:r>
                      <a:endParaRPr sz="900"/>
                    </a:p>
                  </a:txBody>
                  <a:tcPr marL="91425" marR="91425" marT="91425" marB="91425"/>
                </a:tc>
                <a:tc>
                  <a:txBody>
                    <a:bodyPr/>
                    <a:lstStyle/>
                    <a:p>
                      <a:pPr marL="0" lvl="0" indent="0" algn="l" rtl="0">
                        <a:lnSpc>
                          <a:spcPct val="115000"/>
                        </a:lnSpc>
                        <a:spcBef>
                          <a:spcPts val="0"/>
                        </a:spcBef>
                        <a:spcAft>
                          <a:spcPts val="0"/>
                        </a:spcAft>
                        <a:buNone/>
                      </a:pPr>
                      <a:r>
                        <a:rPr lang="fil" sz="900"/>
                        <a:t>Contingencies formulated after PIR to adjust the plans in order to keep implementation on track</a:t>
                      </a:r>
                      <a:endParaRPr sz="900"/>
                    </a:p>
                  </a:txBody>
                  <a:tcPr marL="91425" marR="91425" marT="91425" marB="91425"/>
                </a:tc>
                <a:tc>
                  <a:txBody>
                    <a:bodyPr/>
                    <a:lstStyle/>
                    <a:p>
                      <a:pPr marL="0" lvl="0" indent="0" algn="l" rtl="0">
                        <a:lnSpc>
                          <a:spcPct val="115000"/>
                        </a:lnSpc>
                        <a:spcBef>
                          <a:spcPts val="0"/>
                        </a:spcBef>
                        <a:spcAft>
                          <a:spcPts val="0"/>
                        </a:spcAft>
                        <a:buNone/>
                      </a:pPr>
                      <a:r>
                        <a:rPr lang="fil" sz="900" dirty="0"/>
                        <a:t>Catch-Up Plan</a:t>
                      </a:r>
                      <a:endParaRPr sz="900" dirty="0"/>
                    </a:p>
                  </a:txBody>
                  <a:tcPr marL="91425" marR="91425" marT="91425" marB="91425"/>
                </a:tc>
                <a:extLst>
                  <a:ext uri="{0D108BD9-81ED-4DB2-BD59-A6C34878D82A}">
                    <a16:rowId xmlns:a16="http://schemas.microsoft.com/office/drawing/2014/main" val="10005"/>
                  </a:ext>
                </a:extLst>
              </a:tr>
            </a:tbl>
          </a:graphicData>
        </a:graphic>
      </p:graphicFrame>
      <p:pic>
        <p:nvPicPr>
          <p:cNvPr id="83" name="Google Shape;83;p16"/>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84" name="Google Shape;84;p16"/>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85" name="Google Shape;85;p16"/>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86" name="Google Shape;86;p16"/>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87" name="Google Shape;87;p16"/>
          <p:cNvPicPr preferRelativeResize="0"/>
          <p:nvPr/>
        </p:nvPicPr>
        <p:blipFill>
          <a:blip r:embed="rId8">
            <a:alphaModFix/>
          </a:blip>
          <a:stretch>
            <a:fillRect/>
          </a:stretch>
        </p:blipFill>
        <p:spPr>
          <a:xfrm>
            <a:off x="7429650" y="4325550"/>
            <a:ext cx="1466751" cy="8179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7"/>
        <p:cNvGrpSpPr/>
        <p:nvPr/>
      </p:nvGrpSpPr>
      <p:grpSpPr>
        <a:xfrm>
          <a:off x="0" y="0"/>
          <a:ext cx="0" cy="0"/>
          <a:chOff x="0" y="0"/>
          <a:chExt cx="0" cy="0"/>
        </a:xfrm>
      </p:grpSpPr>
      <p:sp>
        <p:nvSpPr>
          <p:cNvPr id="518" name="Google Shape;518;p52"/>
          <p:cNvSpPr txBox="1">
            <a:spLocks noGrp="1"/>
          </p:cNvSpPr>
          <p:nvPr>
            <p:ph type="subTitle" idx="1"/>
          </p:nvPr>
        </p:nvSpPr>
        <p:spPr>
          <a:xfrm>
            <a:off x="787100" y="140747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1800" b="1" i="1">
                <a:solidFill>
                  <a:srgbClr val="FFFFFF"/>
                </a:solidFill>
              </a:rPr>
              <a:t>Program</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Output</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Activity</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a:solidFill>
                <a:srgbClr val="FFFFFF"/>
              </a:solidFill>
            </a:endParaRPr>
          </a:p>
          <a:p>
            <a:pPr marL="0" lvl="0" indent="0" algn="l" rtl="0">
              <a:lnSpc>
                <a:spcPct val="115000"/>
              </a:lnSpc>
              <a:spcBef>
                <a:spcPts val="0"/>
              </a:spcBef>
              <a:spcAft>
                <a:spcPts val="0"/>
              </a:spcAft>
              <a:buNone/>
            </a:pPr>
            <a:endParaRPr sz="2400"/>
          </a:p>
        </p:txBody>
      </p:sp>
      <p:sp>
        <p:nvSpPr>
          <p:cNvPr id="519" name="Google Shape;519;p52"/>
          <p:cNvSpPr txBox="1">
            <a:spLocks noGrp="1"/>
          </p:cNvSpPr>
          <p:nvPr>
            <p:ph type="subTitle" idx="1"/>
          </p:nvPr>
        </p:nvSpPr>
        <p:spPr>
          <a:xfrm>
            <a:off x="787100" y="29167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b="1">
                <a:solidFill>
                  <a:schemeClr val="dk1"/>
                </a:solidFill>
                <a:latin typeface="Merriweather"/>
                <a:ea typeface="Merriweather"/>
                <a:cs typeface="Merriweather"/>
                <a:sym typeface="Merriweather"/>
              </a:rPr>
              <a:t>WFP Practice</a:t>
            </a:r>
            <a:endParaRPr sz="2000">
              <a:latin typeface="Merriweather"/>
              <a:ea typeface="Merriweather"/>
              <a:cs typeface="Merriweather"/>
              <a:sym typeface="Merriweather"/>
            </a:endParaRPr>
          </a:p>
        </p:txBody>
      </p:sp>
      <p:sp>
        <p:nvSpPr>
          <p:cNvPr id="520" name="Google Shape;520;p52"/>
          <p:cNvSpPr txBox="1">
            <a:spLocks noGrp="1"/>
          </p:cNvSpPr>
          <p:nvPr>
            <p:ph type="subTitle" idx="1"/>
          </p:nvPr>
        </p:nvSpPr>
        <p:spPr>
          <a:xfrm>
            <a:off x="1091900" y="171227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1800" b="1" i="1">
                <a:solidFill>
                  <a:srgbClr val="FFFFFF"/>
                </a:solidFill>
              </a:rPr>
              <a:t>Program</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Output</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Activity</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a:solidFill>
                <a:srgbClr val="FFFFFF"/>
              </a:solidFill>
            </a:endParaRPr>
          </a:p>
          <a:p>
            <a:pPr marL="0" lvl="0" indent="0" algn="l" rtl="0">
              <a:lnSpc>
                <a:spcPct val="115000"/>
              </a:lnSpc>
              <a:spcBef>
                <a:spcPts val="0"/>
              </a:spcBef>
              <a:spcAft>
                <a:spcPts val="0"/>
              </a:spcAft>
              <a:buNone/>
            </a:pPr>
            <a:endParaRPr sz="2400"/>
          </a:p>
        </p:txBody>
      </p:sp>
      <p:pic>
        <p:nvPicPr>
          <p:cNvPr id="521" name="Google Shape;521;p52"/>
          <p:cNvPicPr preferRelativeResize="0"/>
          <p:nvPr/>
        </p:nvPicPr>
        <p:blipFill>
          <a:blip r:embed="rId4">
            <a:alphaModFix/>
          </a:blip>
          <a:stretch>
            <a:fillRect/>
          </a:stretch>
        </p:blipFill>
        <p:spPr>
          <a:xfrm>
            <a:off x="787100" y="2631687"/>
            <a:ext cx="435569" cy="350875"/>
          </a:xfrm>
          <a:prstGeom prst="rect">
            <a:avLst/>
          </a:prstGeom>
          <a:noFill/>
          <a:ln>
            <a:noFill/>
          </a:ln>
        </p:spPr>
      </p:pic>
      <p:pic>
        <p:nvPicPr>
          <p:cNvPr id="522" name="Google Shape;522;p52"/>
          <p:cNvPicPr preferRelativeResize="0"/>
          <p:nvPr/>
        </p:nvPicPr>
        <p:blipFill>
          <a:blip r:embed="rId5">
            <a:alphaModFix/>
          </a:blip>
          <a:stretch>
            <a:fillRect/>
          </a:stretch>
        </p:blipFill>
        <p:spPr>
          <a:xfrm>
            <a:off x="784075" y="3474775"/>
            <a:ext cx="441619" cy="350875"/>
          </a:xfrm>
          <a:prstGeom prst="rect">
            <a:avLst/>
          </a:prstGeom>
          <a:noFill/>
          <a:ln>
            <a:noFill/>
          </a:ln>
        </p:spPr>
      </p:pic>
      <p:pic>
        <p:nvPicPr>
          <p:cNvPr id="523" name="Google Shape;523;p52"/>
          <p:cNvPicPr preferRelativeResize="0"/>
          <p:nvPr/>
        </p:nvPicPr>
        <p:blipFill>
          <a:blip r:embed="rId6">
            <a:alphaModFix/>
          </a:blip>
          <a:stretch>
            <a:fillRect/>
          </a:stretch>
        </p:blipFill>
        <p:spPr>
          <a:xfrm>
            <a:off x="514400" y="772600"/>
            <a:ext cx="6408050" cy="1799150"/>
          </a:xfrm>
          <a:prstGeom prst="rect">
            <a:avLst/>
          </a:prstGeom>
          <a:noFill/>
          <a:ln>
            <a:noFill/>
          </a:ln>
        </p:spPr>
      </p:pic>
      <p:pic>
        <p:nvPicPr>
          <p:cNvPr id="524" name="Google Shape;524;p52"/>
          <p:cNvPicPr preferRelativeResize="0"/>
          <p:nvPr/>
        </p:nvPicPr>
        <p:blipFill>
          <a:blip r:embed="rId7">
            <a:alphaModFix/>
          </a:blip>
          <a:stretch>
            <a:fillRect/>
          </a:stretch>
        </p:blipFill>
        <p:spPr>
          <a:xfrm>
            <a:off x="1402675" y="2441125"/>
            <a:ext cx="5779225" cy="732000"/>
          </a:xfrm>
          <a:prstGeom prst="rect">
            <a:avLst/>
          </a:prstGeom>
          <a:noFill/>
          <a:ln>
            <a:noFill/>
          </a:ln>
        </p:spPr>
      </p:pic>
      <p:pic>
        <p:nvPicPr>
          <p:cNvPr id="525" name="Google Shape;525;p52"/>
          <p:cNvPicPr preferRelativeResize="0"/>
          <p:nvPr/>
        </p:nvPicPr>
        <p:blipFill>
          <a:blip r:embed="rId8">
            <a:alphaModFix/>
          </a:blip>
          <a:stretch>
            <a:fillRect/>
          </a:stretch>
        </p:blipFill>
        <p:spPr>
          <a:xfrm>
            <a:off x="1509923" y="3208100"/>
            <a:ext cx="5779224" cy="779575"/>
          </a:xfrm>
          <a:prstGeom prst="rect">
            <a:avLst/>
          </a:prstGeom>
          <a:noFill/>
          <a:ln>
            <a:noFill/>
          </a:ln>
        </p:spPr>
      </p:pic>
      <p:pic>
        <p:nvPicPr>
          <p:cNvPr id="526" name="Google Shape;526;p52"/>
          <p:cNvPicPr preferRelativeResize="0"/>
          <p:nvPr/>
        </p:nvPicPr>
        <p:blipFill>
          <a:blip r:embed="rId9">
            <a:alphaModFix/>
          </a:blip>
          <a:stretch>
            <a:fillRect/>
          </a:stretch>
        </p:blipFill>
        <p:spPr>
          <a:xfrm>
            <a:off x="209600" y="4325550"/>
            <a:ext cx="2076450" cy="817951"/>
          </a:xfrm>
          <a:prstGeom prst="rect">
            <a:avLst/>
          </a:prstGeom>
          <a:noFill/>
          <a:ln>
            <a:noFill/>
          </a:ln>
        </p:spPr>
      </p:pic>
      <p:pic>
        <p:nvPicPr>
          <p:cNvPr id="527" name="Google Shape;527;p52"/>
          <p:cNvPicPr preferRelativeResize="0"/>
          <p:nvPr/>
        </p:nvPicPr>
        <p:blipFill>
          <a:blip r:embed="rId10">
            <a:alphaModFix/>
          </a:blip>
          <a:stretch>
            <a:fillRect/>
          </a:stretch>
        </p:blipFill>
        <p:spPr>
          <a:xfrm>
            <a:off x="2286050" y="4282575"/>
            <a:ext cx="1771650" cy="817950"/>
          </a:xfrm>
          <a:prstGeom prst="rect">
            <a:avLst/>
          </a:prstGeom>
          <a:noFill/>
          <a:ln>
            <a:noFill/>
          </a:ln>
        </p:spPr>
      </p:pic>
      <p:pic>
        <p:nvPicPr>
          <p:cNvPr id="528" name="Google Shape;528;p52"/>
          <p:cNvPicPr preferRelativeResize="0"/>
          <p:nvPr/>
        </p:nvPicPr>
        <p:blipFill>
          <a:blip r:embed="rId11">
            <a:alphaModFix/>
          </a:blip>
          <a:stretch>
            <a:fillRect/>
          </a:stretch>
        </p:blipFill>
        <p:spPr>
          <a:xfrm>
            <a:off x="4379525" y="4325550"/>
            <a:ext cx="1740600" cy="817951"/>
          </a:xfrm>
          <a:prstGeom prst="rect">
            <a:avLst/>
          </a:prstGeom>
          <a:noFill/>
          <a:ln>
            <a:noFill/>
          </a:ln>
        </p:spPr>
      </p:pic>
      <p:pic>
        <p:nvPicPr>
          <p:cNvPr id="529" name="Google Shape;529;p52"/>
          <p:cNvPicPr preferRelativeResize="0"/>
          <p:nvPr/>
        </p:nvPicPr>
        <p:blipFill>
          <a:blip r:embed="rId12">
            <a:alphaModFix/>
          </a:blip>
          <a:stretch>
            <a:fillRect/>
          </a:stretch>
        </p:blipFill>
        <p:spPr>
          <a:xfrm>
            <a:off x="6120125" y="4325550"/>
            <a:ext cx="1557075" cy="817951"/>
          </a:xfrm>
          <a:prstGeom prst="rect">
            <a:avLst/>
          </a:prstGeom>
          <a:noFill/>
          <a:ln>
            <a:noFill/>
          </a:ln>
        </p:spPr>
      </p:pic>
      <p:pic>
        <p:nvPicPr>
          <p:cNvPr id="530" name="Google Shape;530;p52"/>
          <p:cNvPicPr preferRelativeResize="0"/>
          <p:nvPr/>
        </p:nvPicPr>
        <p:blipFill>
          <a:blip r:embed="rId13">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4"/>
        <p:cNvGrpSpPr/>
        <p:nvPr/>
      </p:nvGrpSpPr>
      <p:grpSpPr>
        <a:xfrm>
          <a:off x="0" y="0"/>
          <a:ext cx="0" cy="0"/>
          <a:chOff x="0" y="0"/>
          <a:chExt cx="0" cy="0"/>
        </a:xfrm>
      </p:grpSpPr>
      <p:sp>
        <p:nvSpPr>
          <p:cNvPr id="535" name="Google Shape;535;p53"/>
          <p:cNvSpPr txBox="1">
            <a:spLocks noGrp="1"/>
          </p:cNvSpPr>
          <p:nvPr>
            <p:ph type="subTitle" idx="1"/>
          </p:nvPr>
        </p:nvSpPr>
        <p:spPr>
          <a:xfrm>
            <a:off x="787100" y="140747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1800" b="1" i="1">
                <a:solidFill>
                  <a:srgbClr val="FFFFFF"/>
                </a:solidFill>
              </a:rPr>
              <a:t>Program</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Output</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Activity</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a:solidFill>
                <a:srgbClr val="FFFFFF"/>
              </a:solidFill>
            </a:endParaRPr>
          </a:p>
          <a:p>
            <a:pPr marL="0" lvl="0" indent="0" algn="l" rtl="0">
              <a:lnSpc>
                <a:spcPct val="115000"/>
              </a:lnSpc>
              <a:spcBef>
                <a:spcPts val="0"/>
              </a:spcBef>
              <a:spcAft>
                <a:spcPts val="0"/>
              </a:spcAft>
              <a:buNone/>
            </a:pPr>
            <a:endParaRPr sz="2400"/>
          </a:p>
        </p:txBody>
      </p:sp>
      <p:sp>
        <p:nvSpPr>
          <p:cNvPr id="536" name="Google Shape;536;p53"/>
          <p:cNvSpPr txBox="1">
            <a:spLocks noGrp="1"/>
          </p:cNvSpPr>
          <p:nvPr>
            <p:ph type="subTitle" idx="1"/>
          </p:nvPr>
        </p:nvSpPr>
        <p:spPr>
          <a:xfrm>
            <a:off x="452763" y="28232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3000" b="1">
                <a:solidFill>
                  <a:schemeClr val="dk1"/>
                </a:solidFill>
                <a:latin typeface="Merriweather"/>
                <a:ea typeface="Merriweather"/>
                <a:cs typeface="Merriweather"/>
                <a:sym typeface="Merriweather"/>
              </a:rPr>
              <a:t>WFP Practice</a:t>
            </a:r>
            <a:endParaRPr sz="1500" b="1" i="1">
              <a:solidFill>
                <a:srgbClr val="FFFFFF"/>
              </a:solidFill>
              <a:latin typeface="Merriweather"/>
              <a:ea typeface="Merriweather"/>
              <a:cs typeface="Merriweather"/>
              <a:sym typeface="Merriweather"/>
            </a:endParaRPr>
          </a:p>
          <a:p>
            <a:pPr marL="0" lvl="0" indent="0" algn="ctr" rtl="0">
              <a:lnSpc>
                <a:spcPct val="115000"/>
              </a:lnSpc>
              <a:spcBef>
                <a:spcPts val="0"/>
              </a:spcBef>
              <a:spcAft>
                <a:spcPts val="0"/>
              </a:spcAft>
              <a:buNone/>
            </a:pPr>
            <a:r>
              <a:rPr lang="fil" sz="1800" b="1" i="1">
                <a:solidFill>
                  <a:srgbClr val="FFFFFF"/>
                </a:solidFill>
              </a:rPr>
              <a:t>Output</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Activity</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a:solidFill>
                <a:srgbClr val="FFFFFF"/>
              </a:solidFill>
            </a:endParaRPr>
          </a:p>
          <a:p>
            <a:pPr marL="0" lvl="0" indent="0" algn="l" rtl="0">
              <a:lnSpc>
                <a:spcPct val="115000"/>
              </a:lnSpc>
              <a:spcBef>
                <a:spcPts val="0"/>
              </a:spcBef>
              <a:spcAft>
                <a:spcPts val="0"/>
              </a:spcAft>
              <a:buNone/>
            </a:pPr>
            <a:endParaRPr sz="2400"/>
          </a:p>
        </p:txBody>
      </p:sp>
      <p:sp>
        <p:nvSpPr>
          <p:cNvPr id="537" name="Google Shape;537;p53"/>
          <p:cNvSpPr txBox="1">
            <a:spLocks noGrp="1"/>
          </p:cNvSpPr>
          <p:nvPr>
            <p:ph type="subTitle" idx="1"/>
          </p:nvPr>
        </p:nvSpPr>
        <p:spPr>
          <a:xfrm>
            <a:off x="1091900" y="171227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1800" b="1" i="1">
                <a:solidFill>
                  <a:srgbClr val="FFFFFF"/>
                </a:solidFill>
              </a:rPr>
              <a:t>Program</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Output</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Activity</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a:solidFill>
                <a:srgbClr val="FFFFFF"/>
              </a:solidFill>
            </a:endParaRPr>
          </a:p>
          <a:p>
            <a:pPr marL="0" lvl="0" indent="0" algn="l" rtl="0">
              <a:lnSpc>
                <a:spcPct val="115000"/>
              </a:lnSpc>
              <a:spcBef>
                <a:spcPts val="0"/>
              </a:spcBef>
              <a:spcAft>
                <a:spcPts val="0"/>
              </a:spcAft>
              <a:buNone/>
            </a:pPr>
            <a:endParaRPr sz="2400"/>
          </a:p>
        </p:txBody>
      </p:sp>
      <p:pic>
        <p:nvPicPr>
          <p:cNvPr id="538" name="Google Shape;538;p53"/>
          <p:cNvPicPr preferRelativeResize="0"/>
          <p:nvPr/>
        </p:nvPicPr>
        <p:blipFill>
          <a:blip r:embed="rId4">
            <a:alphaModFix/>
          </a:blip>
          <a:stretch>
            <a:fillRect/>
          </a:stretch>
        </p:blipFill>
        <p:spPr>
          <a:xfrm>
            <a:off x="633250" y="3142225"/>
            <a:ext cx="435569" cy="350875"/>
          </a:xfrm>
          <a:prstGeom prst="rect">
            <a:avLst/>
          </a:prstGeom>
          <a:noFill/>
          <a:ln>
            <a:noFill/>
          </a:ln>
        </p:spPr>
      </p:pic>
      <p:pic>
        <p:nvPicPr>
          <p:cNvPr id="539" name="Google Shape;539;p53"/>
          <p:cNvPicPr preferRelativeResize="0"/>
          <p:nvPr/>
        </p:nvPicPr>
        <p:blipFill>
          <a:blip r:embed="rId5">
            <a:alphaModFix/>
          </a:blip>
          <a:stretch>
            <a:fillRect/>
          </a:stretch>
        </p:blipFill>
        <p:spPr>
          <a:xfrm>
            <a:off x="3795025" y="3142225"/>
            <a:ext cx="441619" cy="350875"/>
          </a:xfrm>
          <a:prstGeom prst="rect">
            <a:avLst/>
          </a:prstGeom>
          <a:noFill/>
          <a:ln>
            <a:noFill/>
          </a:ln>
        </p:spPr>
      </p:pic>
      <p:pic>
        <p:nvPicPr>
          <p:cNvPr id="540" name="Google Shape;540;p53"/>
          <p:cNvPicPr preferRelativeResize="0"/>
          <p:nvPr/>
        </p:nvPicPr>
        <p:blipFill>
          <a:blip r:embed="rId6">
            <a:alphaModFix/>
          </a:blip>
          <a:stretch>
            <a:fillRect/>
          </a:stretch>
        </p:blipFill>
        <p:spPr>
          <a:xfrm>
            <a:off x="452775" y="852825"/>
            <a:ext cx="6157625" cy="1891575"/>
          </a:xfrm>
          <a:prstGeom prst="rect">
            <a:avLst/>
          </a:prstGeom>
          <a:noFill/>
          <a:ln>
            <a:noFill/>
          </a:ln>
        </p:spPr>
      </p:pic>
      <p:pic>
        <p:nvPicPr>
          <p:cNvPr id="541" name="Google Shape;541;p53"/>
          <p:cNvPicPr preferRelativeResize="0"/>
          <p:nvPr/>
        </p:nvPicPr>
        <p:blipFill>
          <a:blip r:embed="rId7">
            <a:alphaModFix/>
          </a:blip>
          <a:stretch>
            <a:fillRect/>
          </a:stretch>
        </p:blipFill>
        <p:spPr>
          <a:xfrm>
            <a:off x="1153075" y="2590900"/>
            <a:ext cx="2641950" cy="1404750"/>
          </a:xfrm>
          <a:prstGeom prst="rect">
            <a:avLst/>
          </a:prstGeom>
          <a:noFill/>
          <a:ln>
            <a:noFill/>
          </a:ln>
        </p:spPr>
      </p:pic>
      <p:pic>
        <p:nvPicPr>
          <p:cNvPr id="542" name="Google Shape;542;p53"/>
          <p:cNvPicPr preferRelativeResize="0"/>
          <p:nvPr/>
        </p:nvPicPr>
        <p:blipFill>
          <a:blip r:embed="rId8">
            <a:alphaModFix/>
          </a:blip>
          <a:stretch>
            <a:fillRect/>
          </a:stretch>
        </p:blipFill>
        <p:spPr>
          <a:xfrm>
            <a:off x="4297825" y="2590888"/>
            <a:ext cx="2788824" cy="1434850"/>
          </a:xfrm>
          <a:prstGeom prst="rect">
            <a:avLst/>
          </a:prstGeom>
          <a:noFill/>
          <a:ln>
            <a:noFill/>
          </a:ln>
        </p:spPr>
      </p:pic>
      <p:pic>
        <p:nvPicPr>
          <p:cNvPr id="543" name="Google Shape;543;p53"/>
          <p:cNvPicPr preferRelativeResize="0"/>
          <p:nvPr/>
        </p:nvPicPr>
        <p:blipFill>
          <a:blip r:embed="rId5">
            <a:alphaModFix/>
          </a:blip>
          <a:stretch>
            <a:fillRect/>
          </a:stretch>
        </p:blipFill>
        <p:spPr>
          <a:xfrm>
            <a:off x="152400" y="4609063"/>
            <a:ext cx="480840" cy="382037"/>
          </a:xfrm>
          <a:prstGeom prst="rect">
            <a:avLst/>
          </a:prstGeom>
          <a:noFill/>
          <a:ln>
            <a:noFill/>
          </a:ln>
        </p:spPr>
      </p:pic>
      <p:pic>
        <p:nvPicPr>
          <p:cNvPr id="544" name="Google Shape;544;p53"/>
          <p:cNvPicPr preferRelativeResize="0"/>
          <p:nvPr/>
        </p:nvPicPr>
        <p:blipFill>
          <a:blip r:embed="rId9">
            <a:alphaModFix/>
          </a:blip>
          <a:stretch>
            <a:fillRect/>
          </a:stretch>
        </p:blipFill>
        <p:spPr>
          <a:xfrm>
            <a:off x="209600" y="4325550"/>
            <a:ext cx="2076450" cy="817951"/>
          </a:xfrm>
          <a:prstGeom prst="rect">
            <a:avLst/>
          </a:prstGeom>
          <a:noFill/>
          <a:ln>
            <a:noFill/>
          </a:ln>
        </p:spPr>
      </p:pic>
      <p:pic>
        <p:nvPicPr>
          <p:cNvPr id="545" name="Google Shape;545;p53"/>
          <p:cNvPicPr preferRelativeResize="0"/>
          <p:nvPr/>
        </p:nvPicPr>
        <p:blipFill>
          <a:blip r:embed="rId10">
            <a:alphaModFix/>
          </a:blip>
          <a:stretch>
            <a:fillRect/>
          </a:stretch>
        </p:blipFill>
        <p:spPr>
          <a:xfrm>
            <a:off x="2286050" y="4282575"/>
            <a:ext cx="1771650" cy="817950"/>
          </a:xfrm>
          <a:prstGeom prst="rect">
            <a:avLst/>
          </a:prstGeom>
          <a:noFill/>
          <a:ln>
            <a:noFill/>
          </a:ln>
        </p:spPr>
      </p:pic>
      <p:pic>
        <p:nvPicPr>
          <p:cNvPr id="546" name="Google Shape;546;p53"/>
          <p:cNvPicPr preferRelativeResize="0"/>
          <p:nvPr/>
        </p:nvPicPr>
        <p:blipFill>
          <a:blip r:embed="rId11">
            <a:alphaModFix/>
          </a:blip>
          <a:stretch>
            <a:fillRect/>
          </a:stretch>
        </p:blipFill>
        <p:spPr>
          <a:xfrm>
            <a:off x="4379525" y="4325550"/>
            <a:ext cx="1740600" cy="817951"/>
          </a:xfrm>
          <a:prstGeom prst="rect">
            <a:avLst/>
          </a:prstGeom>
          <a:noFill/>
          <a:ln>
            <a:noFill/>
          </a:ln>
        </p:spPr>
      </p:pic>
      <p:pic>
        <p:nvPicPr>
          <p:cNvPr id="547" name="Google Shape;547;p53"/>
          <p:cNvPicPr preferRelativeResize="0"/>
          <p:nvPr/>
        </p:nvPicPr>
        <p:blipFill>
          <a:blip r:embed="rId12">
            <a:alphaModFix/>
          </a:blip>
          <a:stretch>
            <a:fillRect/>
          </a:stretch>
        </p:blipFill>
        <p:spPr>
          <a:xfrm>
            <a:off x="6120125" y="4325550"/>
            <a:ext cx="1557075" cy="817951"/>
          </a:xfrm>
          <a:prstGeom prst="rect">
            <a:avLst/>
          </a:prstGeom>
          <a:noFill/>
          <a:ln>
            <a:noFill/>
          </a:ln>
        </p:spPr>
      </p:pic>
      <p:pic>
        <p:nvPicPr>
          <p:cNvPr id="548" name="Google Shape;548;p53"/>
          <p:cNvPicPr preferRelativeResize="0"/>
          <p:nvPr/>
        </p:nvPicPr>
        <p:blipFill>
          <a:blip r:embed="rId13">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2"/>
        <p:cNvGrpSpPr/>
        <p:nvPr/>
      </p:nvGrpSpPr>
      <p:grpSpPr>
        <a:xfrm>
          <a:off x="0" y="0"/>
          <a:ext cx="0" cy="0"/>
          <a:chOff x="0" y="0"/>
          <a:chExt cx="0" cy="0"/>
        </a:xfrm>
      </p:grpSpPr>
      <p:pic>
        <p:nvPicPr>
          <p:cNvPr id="553" name="Google Shape;553;p54"/>
          <p:cNvPicPr preferRelativeResize="0"/>
          <p:nvPr/>
        </p:nvPicPr>
        <p:blipFill>
          <a:blip r:embed="rId4">
            <a:alphaModFix/>
          </a:blip>
          <a:stretch>
            <a:fillRect/>
          </a:stretch>
        </p:blipFill>
        <p:spPr>
          <a:xfrm>
            <a:off x="500950" y="1014325"/>
            <a:ext cx="6109450" cy="1924050"/>
          </a:xfrm>
          <a:prstGeom prst="rect">
            <a:avLst/>
          </a:prstGeom>
          <a:noFill/>
          <a:ln>
            <a:noFill/>
          </a:ln>
        </p:spPr>
      </p:pic>
      <p:pic>
        <p:nvPicPr>
          <p:cNvPr id="554" name="Google Shape;554;p54"/>
          <p:cNvPicPr preferRelativeResize="0"/>
          <p:nvPr/>
        </p:nvPicPr>
        <p:blipFill>
          <a:blip r:embed="rId5">
            <a:alphaModFix/>
          </a:blip>
          <a:stretch>
            <a:fillRect/>
          </a:stretch>
        </p:blipFill>
        <p:spPr>
          <a:xfrm>
            <a:off x="1866950" y="2571750"/>
            <a:ext cx="2450225" cy="1438800"/>
          </a:xfrm>
          <a:prstGeom prst="rect">
            <a:avLst/>
          </a:prstGeom>
          <a:noFill/>
          <a:ln>
            <a:noFill/>
          </a:ln>
        </p:spPr>
      </p:pic>
      <p:pic>
        <p:nvPicPr>
          <p:cNvPr id="555" name="Google Shape;555;p54"/>
          <p:cNvPicPr preferRelativeResize="0"/>
          <p:nvPr/>
        </p:nvPicPr>
        <p:blipFill>
          <a:blip r:embed="rId6">
            <a:alphaModFix/>
          </a:blip>
          <a:stretch>
            <a:fillRect/>
          </a:stretch>
        </p:blipFill>
        <p:spPr>
          <a:xfrm>
            <a:off x="4317175" y="2571750"/>
            <a:ext cx="2898415" cy="1438800"/>
          </a:xfrm>
          <a:prstGeom prst="rect">
            <a:avLst/>
          </a:prstGeom>
          <a:noFill/>
          <a:ln>
            <a:noFill/>
          </a:ln>
        </p:spPr>
      </p:pic>
      <p:pic>
        <p:nvPicPr>
          <p:cNvPr id="556" name="Google Shape;556;p54"/>
          <p:cNvPicPr preferRelativeResize="0"/>
          <p:nvPr/>
        </p:nvPicPr>
        <p:blipFill>
          <a:blip r:embed="rId7">
            <a:alphaModFix/>
          </a:blip>
          <a:stretch>
            <a:fillRect/>
          </a:stretch>
        </p:blipFill>
        <p:spPr>
          <a:xfrm>
            <a:off x="981850" y="3053087"/>
            <a:ext cx="591050" cy="476125"/>
          </a:xfrm>
          <a:prstGeom prst="rect">
            <a:avLst/>
          </a:prstGeom>
          <a:noFill/>
          <a:ln>
            <a:noFill/>
          </a:ln>
        </p:spPr>
      </p:pic>
      <p:sp>
        <p:nvSpPr>
          <p:cNvPr id="557" name="Google Shape;557;p54"/>
          <p:cNvSpPr txBox="1">
            <a:spLocks noGrp="1"/>
          </p:cNvSpPr>
          <p:nvPr>
            <p:ph type="subTitle" idx="1"/>
          </p:nvPr>
        </p:nvSpPr>
        <p:spPr>
          <a:xfrm>
            <a:off x="452775" y="282325"/>
            <a:ext cx="7434300" cy="617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2900" b="1">
                <a:solidFill>
                  <a:schemeClr val="dk1"/>
                </a:solidFill>
                <a:latin typeface="Merriweather"/>
                <a:ea typeface="Merriweather"/>
                <a:cs typeface="Merriweather"/>
                <a:sym typeface="Merriweather"/>
              </a:rPr>
              <a:t>WFP Practice</a:t>
            </a:r>
            <a:endParaRPr sz="2100">
              <a:latin typeface="Merriweather"/>
              <a:ea typeface="Merriweather"/>
              <a:cs typeface="Merriweather"/>
              <a:sym typeface="Merriweather"/>
            </a:endParaRPr>
          </a:p>
        </p:txBody>
      </p:sp>
      <p:pic>
        <p:nvPicPr>
          <p:cNvPr id="558" name="Google Shape;558;p54"/>
          <p:cNvPicPr preferRelativeResize="0"/>
          <p:nvPr/>
        </p:nvPicPr>
        <p:blipFill>
          <a:blip r:embed="rId8">
            <a:alphaModFix/>
          </a:blip>
          <a:stretch>
            <a:fillRect/>
          </a:stretch>
        </p:blipFill>
        <p:spPr>
          <a:xfrm>
            <a:off x="209600" y="4325550"/>
            <a:ext cx="2076450" cy="817951"/>
          </a:xfrm>
          <a:prstGeom prst="rect">
            <a:avLst/>
          </a:prstGeom>
          <a:noFill/>
          <a:ln>
            <a:noFill/>
          </a:ln>
        </p:spPr>
      </p:pic>
      <p:pic>
        <p:nvPicPr>
          <p:cNvPr id="559" name="Google Shape;559;p54"/>
          <p:cNvPicPr preferRelativeResize="0"/>
          <p:nvPr/>
        </p:nvPicPr>
        <p:blipFill>
          <a:blip r:embed="rId9">
            <a:alphaModFix/>
          </a:blip>
          <a:stretch>
            <a:fillRect/>
          </a:stretch>
        </p:blipFill>
        <p:spPr>
          <a:xfrm>
            <a:off x="2286050" y="4282575"/>
            <a:ext cx="1771650" cy="817950"/>
          </a:xfrm>
          <a:prstGeom prst="rect">
            <a:avLst/>
          </a:prstGeom>
          <a:noFill/>
          <a:ln>
            <a:noFill/>
          </a:ln>
        </p:spPr>
      </p:pic>
      <p:pic>
        <p:nvPicPr>
          <p:cNvPr id="560" name="Google Shape;560;p54"/>
          <p:cNvPicPr preferRelativeResize="0"/>
          <p:nvPr/>
        </p:nvPicPr>
        <p:blipFill>
          <a:blip r:embed="rId10">
            <a:alphaModFix/>
          </a:blip>
          <a:stretch>
            <a:fillRect/>
          </a:stretch>
        </p:blipFill>
        <p:spPr>
          <a:xfrm>
            <a:off x="4379525" y="4325550"/>
            <a:ext cx="1740600" cy="817951"/>
          </a:xfrm>
          <a:prstGeom prst="rect">
            <a:avLst/>
          </a:prstGeom>
          <a:noFill/>
          <a:ln>
            <a:noFill/>
          </a:ln>
        </p:spPr>
      </p:pic>
      <p:pic>
        <p:nvPicPr>
          <p:cNvPr id="561" name="Google Shape;561;p54"/>
          <p:cNvPicPr preferRelativeResize="0"/>
          <p:nvPr/>
        </p:nvPicPr>
        <p:blipFill>
          <a:blip r:embed="rId11">
            <a:alphaModFix/>
          </a:blip>
          <a:stretch>
            <a:fillRect/>
          </a:stretch>
        </p:blipFill>
        <p:spPr>
          <a:xfrm>
            <a:off x="6120125" y="4325550"/>
            <a:ext cx="1557075" cy="817951"/>
          </a:xfrm>
          <a:prstGeom prst="rect">
            <a:avLst/>
          </a:prstGeom>
          <a:noFill/>
          <a:ln>
            <a:noFill/>
          </a:ln>
        </p:spPr>
      </p:pic>
      <p:pic>
        <p:nvPicPr>
          <p:cNvPr id="562" name="Google Shape;562;p54"/>
          <p:cNvPicPr preferRelativeResize="0"/>
          <p:nvPr/>
        </p:nvPicPr>
        <p:blipFill>
          <a:blip r:embed="rId12">
            <a:alphaModFix/>
          </a:blip>
          <a:stretch>
            <a:fillRect/>
          </a:stretch>
        </p:blipFill>
        <p:spPr>
          <a:xfrm>
            <a:off x="7429650" y="4368525"/>
            <a:ext cx="1557075" cy="732000"/>
          </a:xfrm>
          <a:prstGeom prst="rect">
            <a:avLst/>
          </a:prstGeom>
          <a:noFill/>
          <a:ln>
            <a:noFill/>
          </a:ln>
        </p:spPr>
      </p:pic>
      <p:pic>
        <p:nvPicPr>
          <p:cNvPr id="563" name="Google Shape;563;p54"/>
          <p:cNvPicPr preferRelativeResize="0"/>
          <p:nvPr/>
        </p:nvPicPr>
        <p:blipFill>
          <a:blip r:embed="rId12">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7"/>
        <p:cNvGrpSpPr/>
        <p:nvPr/>
      </p:nvGrpSpPr>
      <p:grpSpPr>
        <a:xfrm>
          <a:off x="0" y="0"/>
          <a:ext cx="0" cy="0"/>
          <a:chOff x="0" y="0"/>
          <a:chExt cx="0" cy="0"/>
        </a:xfrm>
      </p:grpSpPr>
      <p:sp>
        <p:nvSpPr>
          <p:cNvPr id="568" name="Google Shape;568;p55"/>
          <p:cNvSpPr txBox="1">
            <a:spLocks noGrp="1"/>
          </p:cNvSpPr>
          <p:nvPr>
            <p:ph type="subTitle" idx="1"/>
          </p:nvPr>
        </p:nvSpPr>
        <p:spPr>
          <a:xfrm>
            <a:off x="631000" y="22207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3100">
                <a:solidFill>
                  <a:schemeClr val="dk1"/>
                </a:solidFill>
                <a:latin typeface="Merriweather"/>
                <a:ea typeface="Merriweather"/>
                <a:cs typeface="Merriweather"/>
                <a:sym typeface="Merriweather"/>
              </a:rPr>
              <a:t>Exercise 1</a:t>
            </a:r>
            <a:endParaRPr sz="13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Output</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A</a:t>
            </a:r>
            <a:endParaRPr sz="2400"/>
          </a:p>
        </p:txBody>
      </p:sp>
      <p:graphicFrame>
        <p:nvGraphicFramePr>
          <p:cNvPr id="569" name="Google Shape;569;p55"/>
          <p:cNvGraphicFramePr/>
          <p:nvPr/>
        </p:nvGraphicFramePr>
        <p:xfrm>
          <a:off x="528550" y="858825"/>
          <a:ext cx="6448625" cy="3394084"/>
        </p:xfrm>
        <a:graphic>
          <a:graphicData uri="http://schemas.openxmlformats.org/drawingml/2006/table">
            <a:tbl>
              <a:tblPr>
                <a:noFill/>
                <a:tableStyleId>{73952A5B-0235-445B-BF9C-F0519F1B7FBB}</a:tableStyleId>
              </a:tblPr>
              <a:tblGrid>
                <a:gridCol w="1673825">
                  <a:extLst>
                    <a:ext uri="{9D8B030D-6E8A-4147-A177-3AD203B41FA5}">
                      <a16:colId xmlns:a16="http://schemas.microsoft.com/office/drawing/2014/main" val="20000"/>
                    </a:ext>
                  </a:extLst>
                </a:gridCol>
                <a:gridCol w="1247875">
                  <a:extLst>
                    <a:ext uri="{9D8B030D-6E8A-4147-A177-3AD203B41FA5}">
                      <a16:colId xmlns:a16="http://schemas.microsoft.com/office/drawing/2014/main" val="20001"/>
                    </a:ext>
                  </a:extLst>
                </a:gridCol>
                <a:gridCol w="1912900">
                  <a:extLst>
                    <a:ext uri="{9D8B030D-6E8A-4147-A177-3AD203B41FA5}">
                      <a16:colId xmlns:a16="http://schemas.microsoft.com/office/drawing/2014/main" val="20002"/>
                    </a:ext>
                  </a:extLst>
                </a:gridCol>
                <a:gridCol w="1614025">
                  <a:extLst>
                    <a:ext uri="{9D8B030D-6E8A-4147-A177-3AD203B41FA5}">
                      <a16:colId xmlns:a16="http://schemas.microsoft.com/office/drawing/2014/main" val="20003"/>
                    </a:ext>
                  </a:extLst>
                </a:gridCol>
              </a:tblGrid>
              <a:tr h="322825">
                <a:tc>
                  <a:txBody>
                    <a:bodyPr/>
                    <a:lstStyle/>
                    <a:p>
                      <a:pPr marL="0" lvl="0" indent="0" algn="ctr" rtl="0">
                        <a:lnSpc>
                          <a:spcPct val="115000"/>
                        </a:lnSpc>
                        <a:spcBef>
                          <a:spcPts val="0"/>
                        </a:spcBef>
                        <a:spcAft>
                          <a:spcPts val="0"/>
                        </a:spcAft>
                        <a:buNone/>
                      </a:pPr>
                      <a:r>
                        <a:rPr lang="fil" sz="1200" b="1" i="1" u="sng"/>
                        <a:t>Program</a:t>
                      </a:r>
                      <a:endParaRPr sz="1200" b="1" i="1" u="sng"/>
                    </a:p>
                  </a:txBody>
                  <a:tcPr marL="91425" marR="91425" marT="91425" marB="91425"/>
                </a:tc>
                <a:tc>
                  <a:txBody>
                    <a:bodyPr/>
                    <a:lstStyle/>
                    <a:p>
                      <a:pPr marL="0" lvl="0" indent="0" algn="ctr" rtl="0">
                        <a:lnSpc>
                          <a:spcPct val="115000"/>
                        </a:lnSpc>
                        <a:spcBef>
                          <a:spcPts val="0"/>
                        </a:spcBef>
                        <a:spcAft>
                          <a:spcPts val="0"/>
                        </a:spcAft>
                        <a:buNone/>
                      </a:pPr>
                      <a:r>
                        <a:rPr lang="fil" sz="1200" b="1" i="1" u="sng"/>
                        <a:t>Output</a:t>
                      </a:r>
                      <a:endParaRPr sz="1200" b="1" i="1" u="sng"/>
                    </a:p>
                  </a:txBody>
                  <a:tcPr marL="91425" marR="91425" marT="91425" marB="91425"/>
                </a:tc>
                <a:tc>
                  <a:txBody>
                    <a:bodyPr/>
                    <a:lstStyle/>
                    <a:p>
                      <a:pPr marL="0" lvl="0" indent="0" algn="ctr" rtl="0">
                        <a:lnSpc>
                          <a:spcPct val="115000"/>
                        </a:lnSpc>
                        <a:spcBef>
                          <a:spcPts val="0"/>
                        </a:spcBef>
                        <a:spcAft>
                          <a:spcPts val="0"/>
                        </a:spcAft>
                        <a:buNone/>
                      </a:pPr>
                      <a:r>
                        <a:rPr lang="fil" sz="1200" b="1" i="1" u="sng"/>
                        <a:t>Activity</a:t>
                      </a:r>
                      <a:endParaRPr sz="1200" b="1" i="1" u="sng"/>
                    </a:p>
                  </a:txBody>
                  <a:tcPr marL="91425" marR="91425" marT="91425" marB="91425"/>
                </a:tc>
                <a:tc>
                  <a:txBody>
                    <a:bodyPr/>
                    <a:lstStyle/>
                    <a:p>
                      <a:pPr marL="0" lvl="0" indent="0" algn="ctr" rtl="0">
                        <a:lnSpc>
                          <a:spcPct val="115000"/>
                        </a:lnSpc>
                        <a:spcBef>
                          <a:spcPts val="0"/>
                        </a:spcBef>
                        <a:spcAft>
                          <a:spcPts val="0"/>
                        </a:spcAft>
                        <a:buNone/>
                      </a:pPr>
                      <a:r>
                        <a:rPr lang="fil" sz="1200" b="1" i="1" u="sng"/>
                        <a:t>Indicator</a:t>
                      </a:r>
                      <a:endParaRPr sz="1200" b="1" i="1" u="sng"/>
                    </a:p>
                  </a:txBody>
                  <a:tcPr marL="91425" marR="91425" marT="91425" marB="91425"/>
                </a:tc>
                <a:extLst>
                  <a:ext uri="{0D108BD9-81ED-4DB2-BD59-A6C34878D82A}">
                    <a16:rowId xmlns:a16="http://schemas.microsoft.com/office/drawing/2014/main" val="10000"/>
                  </a:ext>
                </a:extLst>
              </a:tr>
              <a:tr h="879950">
                <a:tc>
                  <a:txBody>
                    <a:bodyPr/>
                    <a:lstStyle/>
                    <a:p>
                      <a:pPr marL="0" lvl="0" indent="0" algn="l" rtl="0">
                        <a:lnSpc>
                          <a:spcPct val="115000"/>
                        </a:lnSpc>
                        <a:spcBef>
                          <a:spcPts val="0"/>
                        </a:spcBef>
                        <a:spcAft>
                          <a:spcPts val="0"/>
                        </a:spcAft>
                        <a:buNone/>
                      </a:pPr>
                      <a:r>
                        <a:rPr lang="fil" sz="1200"/>
                        <a:t>Reconciliation of Records on Tax and other Mandatory Benefits</a:t>
                      </a:r>
                      <a:endParaRPr sz="1200"/>
                    </a:p>
                  </a:txBody>
                  <a:tcPr marL="91425" marR="91425" marT="91425" marB="91425"/>
                </a:tc>
                <a:tc>
                  <a:txBody>
                    <a:bodyPr/>
                    <a:lstStyle/>
                    <a:p>
                      <a:pPr marL="0" lvl="0" indent="0" algn="l" rtl="0">
                        <a:spcBef>
                          <a:spcPts val="0"/>
                        </a:spcBef>
                        <a:spcAft>
                          <a:spcPts val="0"/>
                        </a:spcAft>
                        <a:buNone/>
                      </a:pPr>
                      <a:endParaRPr sz="800"/>
                    </a:p>
                  </a:txBody>
                  <a:tcPr marL="91425" marR="91425" marT="91425" marB="91425"/>
                </a:tc>
                <a:tc>
                  <a:txBody>
                    <a:bodyPr/>
                    <a:lstStyle/>
                    <a:p>
                      <a:pPr marL="0" lvl="0" indent="0" algn="l" rtl="0">
                        <a:spcBef>
                          <a:spcPts val="0"/>
                        </a:spcBef>
                        <a:spcAft>
                          <a:spcPts val="0"/>
                        </a:spcAft>
                        <a:buNone/>
                      </a:pPr>
                      <a:endParaRPr sz="800"/>
                    </a:p>
                  </a:txBody>
                  <a:tcPr marL="91425" marR="91425" marT="91425" marB="91425"/>
                </a:tc>
                <a:tc>
                  <a:txBody>
                    <a:bodyPr/>
                    <a:lstStyle/>
                    <a:p>
                      <a:pPr marL="0" lvl="0" indent="0" algn="l" rtl="0">
                        <a:spcBef>
                          <a:spcPts val="0"/>
                        </a:spcBef>
                        <a:spcAft>
                          <a:spcPts val="0"/>
                        </a:spcAft>
                        <a:buNone/>
                      </a:pPr>
                      <a:endParaRPr sz="800"/>
                    </a:p>
                  </a:txBody>
                  <a:tcPr marL="91425" marR="91425" marT="91425" marB="91425"/>
                </a:tc>
                <a:extLst>
                  <a:ext uri="{0D108BD9-81ED-4DB2-BD59-A6C34878D82A}">
                    <a16:rowId xmlns:a16="http://schemas.microsoft.com/office/drawing/2014/main" val="10001"/>
                  </a:ext>
                </a:extLst>
              </a:tr>
              <a:tr h="694250">
                <a:tc>
                  <a:txBody>
                    <a:bodyPr/>
                    <a:lstStyle/>
                    <a:p>
                      <a:pPr marL="0" lvl="0" indent="0" algn="l" rtl="0">
                        <a:spcBef>
                          <a:spcPts val="0"/>
                        </a:spcBef>
                        <a:spcAft>
                          <a:spcPts val="0"/>
                        </a:spcAft>
                        <a:buNone/>
                      </a:pPr>
                      <a:endParaRPr sz="800"/>
                    </a:p>
                  </a:txBody>
                  <a:tcPr marL="91425" marR="91425" marT="91425" marB="91425"/>
                </a:tc>
                <a:tc>
                  <a:txBody>
                    <a:bodyPr/>
                    <a:lstStyle/>
                    <a:p>
                      <a:pPr marL="0" lvl="0" indent="0" algn="l" rtl="0">
                        <a:lnSpc>
                          <a:spcPct val="115000"/>
                        </a:lnSpc>
                        <a:spcBef>
                          <a:spcPts val="0"/>
                        </a:spcBef>
                        <a:spcAft>
                          <a:spcPts val="0"/>
                        </a:spcAft>
                        <a:buNone/>
                      </a:pPr>
                      <a:r>
                        <a:rPr lang="fil" sz="1200"/>
                        <a:t>Mid-Year 2020 Reconciled BIR Records</a:t>
                      </a:r>
                      <a:endParaRPr sz="1200"/>
                    </a:p>
                  </a:txBody>
                  <a:tcPr marL="91425" marR="91425" marT="91425" marB="91425"/>
                </a:tc>
                <a:tc>
                  <a:txBody>
                    <a:bodyPr/>
                    <a:lstStyle/>
                    <a:p>
                      <a:pPr marL="0" lvl="0" indent="0" algn="l" rtl="0">
                        <a:spcBef>
                          <a:spcPts val="0"/>
                        </a:spcBef>
                        <a:spcAft>
                          <a:spcPts val="0"/>
                        </a:spcAft>
                        <a:buNone/>
                      </a:pPr>
                      <a:endParaRPr sz="800"/>
                    </a:p>
                  </a:txBody>
                  <a:tcPr marL="91425" marR="91425" marT="91425" marB="91425"/>
                </a:tc>
                <a:tc>
                  <a:txBody>
                    <a:bodyPr/>
                    <a:lstStyle/>
                    <a:p>
                      <a:pPr marL="0" lvl="0" indent="0" algn="l" rtl="0">
                        <a:lnSpc>
                          <a:spcPct val="115000"/>
                        </a:lnSpc>
                        <a:spcBef>
                          <a:spcPts val="0"/>
                        </a:spcBef>
                        <a:spcAft>
                          <a:spcPts val="0"/>
                        </a:spcAft>
                        <a:buNone/>
                      </a:pPr>
                      <a:r>
                        <a:rPr lang="fil" sz="1200"/>
                        <a:t>No. of Mid-Year 2020 BIR records reconciled</a:t>
                      </a:r>
                      <a:endParaRPr sz="1200"/>
                    </a:p>
                  </a:txBody>
                  <a:tcPr marL="91425" marR="91425" marT="91425" marB="91425"/>
                </a:tc>
                <a:extLst>
                  <a:ext uri="{0D108BD9-81ED-4DB2-BD59-A6C34878D82A}">
                    <a16:rowId xmlns:a16="http://schemas.microsoft.com/office/drawing/2014/main" val="10002"/>
                  </a:ext>
                </a:extLst>
              </a:tr>
              <a:tr h="849600">
                <a:tc>
                  <a:txBody>
                    <a:bodyPr/>
                    <a:lstStyle/>
                    <a:p>
                      <a:pPr marL="0" lvl="0" indent="0" algn="l" rtl="0">
                        <a:spcBef>
                          <a:spcPts val="0"/>
                        </a:spcBef>
                        <a:spcAft>
                          <a:spcPts val="0"/>
                        </a:spcAft>
                        <a:buNone/>
                      </a:pPr>
                      <a:endParaRPr sz="800"/>
                    </a:p>
                  </a:txBody>
                  <a:tcPr marL="91425" marR="91425" marT="91425" marB="91425"/>
                </a:tc>
                <a:tc>
                  <a:txBody>
                    <a:bodyPr/>
                    <a:lstStyle/>
                    <a:p>
                      <a:pPr marL="0" lvl="0" indent="0" algn="l" rtl="0">
                        <a:spcBef>
                          <a:spcPts val="0"/>
                        </a:spcBef>
                        <a:spcAft>
                          <a:spcPts val="0"/>
                        </a:spcAft>
                        <a:buNone/>
                      </a:pPr>
                      <a:endParaRPr sz="800"/>
                    </a:p>
                  </a:txBody>
                  <a:tcPr marL="91425" marR="91425" marT="91425" marB="91425"/>
                </a:tc>
                <a:tc>
                  <a:txBody>
                    <a:bodyPr/>
                    <a:lstStyle/>
                    <a:p>
                      <a:pPr marL="0" lvl="0" indent="0" algn="l" rtl="0">
                        <a:lnSpc>
                          <a:spcPct val="115000"/>
                        </a:lnSpc>
                        <a:spcBef>
                          <a:spcPts val="0"/>
                        </a:spcBef>
                        <a:spcAft>
                          <a:spcPts val="0"/>
                        </a:spcAft>
                        <a:buNone/>
                      </a:pPr>
                      <a:r>
                        <a:rPr lang="fil" sz="1200"/>
                        <a:t>Conduct of Mid-Year Reconciliation Workshop of 2020 BIR Withholding Taxes</a:t>
                      </a:r>
                      <a:endParaRPr sz="1200"/>
                    </a:p>
                  </a:txBody>
                  <a:tcPr marL="91425" marR="91425" marT="91425" marB="91425"/>
                </a:tc>
                <a:tc>
                  <a:txBody>
                    <a:bodyPr/>
                    <a:lstStyle/>
                    <a:p>
                      <a:pPr marL="0" lvl="0" indent="0" algn="l" rtl="0">
                        <a:lnSpc>
                          <a:spcPct val="115000"/>
                        </a:lnSpc>
                        <a:spcBef>
                          <a:spcPts val="0"/>
                        </a:spcBef>
                        <a:spcAft>
                          <a:spcPts val="0"/>
                        </a:spcAft>
                        <a:buNone/>
                      </a:pPr>
                      <a:r>
                        <a:rPr lang="fil" sz="1200"/>
                        <a:t>No. of Mid-Year Reconciliation Workshops of 2020 BIR Withholding Conducted</a:t>
                      </a:r>
                      <a:endParaRPr sz="1200"/>
                    </a:p>
                  </a:txBody>
                  <a:tcPr marL="91425" marR="91425" marT="91425" marB="91425"/>
                </a:tc>
                <a:extLst>
                  <a:ext uri="{0D108BD9-81ED-4DB2-BD59-A6C34878D82A}">
                    <a16:rowId xmlns:a16="http://schemas.microsoft.com/office/drawing/2014/main" val="10003"/>
                  </a:ext>
                </a:extLst>
              </a:tr>
            </a:tbl>
          </a:graphicData>
        </a:graphic>
      </p:graphicFrame>
      <p:pic>
        <p:nvPicPr>
          <p:cNvPr id="570" name="Google Shape;570;p55"/>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571" name="Google Shape;571;p55"/>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572" name="Google Shape;572;p55"/>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573" name="Google Shape;573;p55"/>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574" name="Google Shape;574;p55"/>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8"/>
        <p:cNvGrpSpPr/>
        <p:nvPr/>
      </p:nvGrpSpPr>
      <p:grpSpPr>
        <a:xfrm>
          <a:off x="0" y="0"/>
          <a:ext cx="0" cy="0"/>
          <a:chOff x="0" y="0"/>
          <a:chExt cx="0" cy="0"/>
        </a:xfrm>
      </p:grpSpPr>
      <p:sp>
        <p:nvSpPr>
          <p:cNvPr id="579" name="Google Shape;579;p56"/>
          <p:cNvSpPr txBox="1">
            <a:spLocks noGrp="1"/>
          </p:cNvSpPr>
          <p:nvPr>
            <p:ph type="subTitle" idx="1"/>
          </p:nvPr>
        </p:nvSpPr>
        <p:spPr>
          <a:xfrm>
            <a:off x="854850" y="348650"/>
            <a:ext cx="7434300" cy="732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il" sz="1800" b="1" i="1">
                <a:solidFill>
                  <a:srgbClr val="FFFFFF"/>
                </a:solidFill>
              </a:rPr>
              <a:t>                                      </a:t>
            </a:r>
            <a:r>
              <a:rPr lang="fil" sz="1300" b="1" i="1">
                <a:solidFill>
                  <a:srgbClr val="FFFFFF"/>
                </a:solidFill>
              </a:rPr>
              <a:t>     </a:t>
            </a:r>
            <a:r>
              <a:rPr lang="fil" sz="3100">
                <a:solidFill>
                  <a:schemeClr val="dk1"/>
                </a:solidFill>
                <a:latin typeface="Merriweather"/>
                <a:ea typeface="Merriweather"/>
                <a:cs typeface="Merriweather"/>
                <a:sym typeface="Merriweather"/>
              </a:rPr>
              <a:t>Exercise 2</a:t>
            </a:r>
            <a:endParaRPr sz="1300" b="1" i="1">
              <a:solidFill>
                <a:srgbClr val="FFFFFF"/>
              </a:solidFill>
              <a:latin typeface="Merriweather"/>
              <a:ea typeface="Merriweather"/>
              <a:cs typeface="Merriweather"/>
              <a:sym typeface="Merriweather"/>
            </a:endParaRPr>
          </a:p>
          <a:p>
            <a:pPr marL="0" lvl="0" indent="0" algn="l" rtl="0">
              <a:lnSpc>
                <a:spcPct val="115000"/>
              </a:lnSpc>
              <a:spcBef>
                <a:spcPts val="0"/>
              </a:spcBef>
              <a:spcAft>
                <a:spcPts val="0"/>
              </a:spcAft>
              <a:buNone/>
            </a:pPr>
            <a:r>
              <a:rPr lang="fil" sz="1800" b="1" i="1">
                <a:solidFill>
                  <a:srgbClr val="FFFFFF"/>
                </a:solidFill>
              </a:rPr>
              <a:t>OutActivity</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Program</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Output</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a:solidFill>
                <a:srgbClr val="FFFFFF"/>
              </a:solidFill>
            </a:endParaRPr>
          </a:p>
          <a:p>
            <a:pPr marL="0" lvl="0" indent="0" algn="l" rtl="0">
              <a:lnSpc>
                <a:spcPct val="115000"/>
              </a:lnSpc>
              <a:spcBef>
                <a:spcPts val="0"/>
              </a:spcBef>
              <a:spcAft>
                <a:spcPts val="0"/>
              </a:spcAft>
              <a:buNone/>
            </a:pPr>
            <a:endParaRPr sz="2400"/>
          </a:p>
        </p:txBody>
      </p:sp>
      <p:graphicFrame>
        <p:nvGraphicFramePr>
          <p:cNvPr id="580" name="Google Shape;580;p56"/>
          <p:cNvGraphicFramePr/>
          <p:nvPr/>
        </p:nvGraphicFramePr>
        <p:xfrm>
          <a:off x="457200" y="979200"/>
          <a:ext cx="6591475" cy="3364872"/>
        </p:xfrm>
        <a:graphic>
          <a:graphicData uri="http://schemas.openxmlformats.org/drawingml/2006/table">
            <a:tbl>
              <a:tblPr>
                <a:noFill/>
                <a:tableStyleId>{73952A5B-0235-445B-BF9C-F0519F1B7FBB}</a:tableStyleId>
              </a:tblPr>
              <a:tblGrid>
                <a:gridCol w="1459625">
                  <a:extLst>
                    <a:ext uri="{9D8B030D-6E8A-4147-A177-3AD203B41FA5}">
                      <a16:colId xmlns:a16="http://schemas.microsoft.com/office/drawing/2014/main" val="20000"/>
                    </a:ext>
                  </a:extLst>
                </a:gridCol>
                <a:gridCol w="1889875">
                  <a:extLst>
                    <a:ext uri="{9D8B030D-6E8A-4147-A177-3AD203B41FA5}">
                      <a16:colId xmlns:a16="http://schemas.microsoft.com/office/drawing/2014/main" val="20001"/>
                    </a:ext>
                  </a:extLst>
                </a:gridCol>
                <a:gridCol w="1713175">
                  <a:extLst>
                    <a:ext uri="{9D8B030D-6E8A-4147-A177-3AD203B41FA5}">
                      <a16:colId xmlns:a16="http://schemas.microsoft.com/office/drawing/2014/main" val="20002"/>
                    </a:ext>
                  </a:extLst>
                </a:gridCol>
                <a:gridCol w="1528800">
                  <a:extLst>
                    <a:ext uri="{9D8B030D-6E8A-4147-A177-3AD203B41FA5}">
                      <a16:colId xmlns:a16="http://schemas.microsoft.com/office/drawing/2014/main" val="20003"/>
                    </a:ext>
                  </a:extLst>
                </a:gridCol>
              </a:tblGrid>
              <a:tr h="307875">
                <a:tc>
                  <a:txBody>
                    <a:bodyPr/>
                    <a:lstStyle/>
                    <a:p>
                      <a:pPr marL="0" lvl="0" indent="0" algn="ctr" rtl="0">
                        <a:lnSpc>
                          <a:spcPct val="115000"/>
                        </a:lnSpc>
                        <a:spcBef>
                          <a:spcPts val="0"/>
                        </a:spcBef>
                        <a:spcAft>
                          <a:spcPts val="0"/>
                        </a:spcAft>
                        <a:buNone/>
                      </a:pPr>
                      <a:r>
                        <a:rPr lang="fil" sz="1100" b="1" i="1" u="sng"/>
                        <a:t>Program</a:t>
                      </a:r>
                      <a:endParaRPr sz="1100" b="1" i="1" u="sng"/>
                    </a:p>
                  </a:txBody>
                  <a:tcPr marL="91425" marR="91425" marT="91425" marB="91425"/>
                </a:tc>
                <a:tc>
                  <a:txBody>
                    <a:bodyPr/>
                    <a:lstStyle/>
                    <a:p>
                      <a:pPr marL="0" lvl="0" indent="0" algn="ctr" rtl="0">
                        <a:lnSpc>
                          <a:spcPct val="115000"/>
                        </a:lnSpc>
                        <a:spcBef>
                          <a:spcPts val="0"/>
                        </a:spcBef>
                        <a:spcAft>
                          <a:spcPts val="0"/>
                        </a:spcAft>
                        <a:buNone/>
                      </a:pPr>
                      <a:r>
                        <a:rPr lang="fil" sz="1100" b="1" i="1" u="sng"/>
                        <a:t>Output</a:t>
                      </a:r>
                      <a:endParaRPr sz="1100" b="1" i="1" u="sng"/>
                    </a:p>
                  </a:txBody>
                  <a:tcPr marL="91425" marR="91425" marT="91425" marB="91425"/>
                </a:tc>
                <a:tc>
                  <a:txBody>
                    <a:bodyPr/>
                    <a:lstStyle/>
                    <a:p>
                      <a:pPr marL="0" lvl="0" indent="0" algn="ctr" rtl="0">
                        <a:lnSpc>
                          <a:spcPct val="115000"/>
                        </a:lnSpc>
                        <a:spcBef>
                          <a:spcPts val="0"/>
                        </a:spcBef>
                        <a:spcAft>
                          <a:spcPts val="0"/>
                        </a:spcAft>
                        <a:buNone/>
                      </a:pPr>
                      <a:r>
                        <a:rPr lang="fil" sz="1100" b="1" i="1" u="sng"/>
                        <a:t>Activity</a:t>
                      </a:r>
                      <a:endParaRPr sz="1100" b="1" i="1" u="sng"/>
                    </a:p>
                  </a:txBody>
                  <a:tcPr marL="91425" marR="91425" marT="91425" marB="91425"/>
                </a:tc>
                <a:tc>
                  <a:txBody>
                    <a:bodyPr/>
                    <a:lstStyle/>
                    <a:p>
                      <a:pPr marL="0" lvl="0" indent="0" algn="ctr" rtl="0">
                        <a:lnSpc>
                          <a:spcPct val="115000"/>
                        </a:lnSpc>
                        <a:spcBef>
                          <a:spcPts val="0"/>
                        </a:spcBef>
                        <a:spcAft>
                          <a:spcPts val="0"/>
                        </a:spcAft>
                        <a:buNone/>
                      </a:pPr>
                      <a:r>
                        <a:rPr lang="fil" sz="1100" b="1" i="1" u="sng"/>
                        <a:t>Indicator</a:t>
                      </a:r>
                      <a:endParaRPr sz="1100" b="1" i="1" u="sng"/>
                    </a:p>
                  </a:txBody>
                  <a:tcPr marL="91425" marR="91425" marT="91425" marB="91425"/>
                </a:tc>
                <a:extLst>
                  <a:ext uri="{0D108BD9-81ED-4DB2-BD59-A6C34878D82A}">
                    <a16:rowId xmlns:a16="http://schemas.microsoft.com/office/drawing/2014/main" val="10000"/>
                  </a:ext>
                </a:extLst>
              </a:tr>
              <a:tr h="472300">
                <a:tc>
                  <a:txBody>
                    <a:bodyPr/>
                    <a:lstStyle/>
                    <a:p>
                      <a:pPr marL="0" lvl="0" indent="0" algn="l" rtl="0">
                        <a:lnSpc>
                          <a:spcPct val="115000"/>
                        </a:lnSpc>
                        <a:spcBef>
                          <a:spcPts val="0"/>
                        </a:spcBef>
                        <a:spcAft>
                          <a:spcPts val="0"/>
                        </a:spcAft>
                        <a:buNone/>
                      </a:pPr>
                      <a:r>
                        <a:rPr lang="fil" sz="1100"/>
                        <a:t>EBEIS / LIS Data Management</a:t>
                      </a:r>
                      <a:endParaRPr sz="1100"/>
                    </a:p>
                  </a:txBody>
                  <a:tcPr marL="91425" marR="91425" marT="91425" marB="91425"/>
                </a:tc>
                <a:tc>
                  <a:txBody>
                    <a:bodyPr/>
                    <a:lstStyle/>
                    <a:p>
                      <a:pPr marL="0" lvl="0" indent="0" algn="l" rtl="0">
                        <a:spcBef>
                          <a:spcPts val="0"/>
                        </a:spcBef>
                        <a:spcAft>
                          <a:spcPts val="0"/>
                        </a:spcAft>
                        <a:buNone/>
                      </a:pPr>
                      <a:endParaRPr sz="700"/>
                    </a:p>
                  </a:txBody>
                  <a:tcPr marL="91425" marR="91425" marT="91425" marB="91425"/>
                </a:tc>
                <a:tc>
                  <a:txBody>
                    <a:bodyPr/>
                    <a:lstStyle/>
                    <a:p>
                      <a:pPr marL="0" lvl="0" indent="0" algn="l" rtl="0">
                        <a:spcBef>
                          <a:spcPts val="0"/>
                        </a:spcBef>
                        <a:spcAft>
                          <a:spcPts val="0"/>
                        </a:spcAft>
                        <a:buNone/>
                      </a:pPr>
                      <a:endParaRPr sz="700"/>
                    </a:p>
                  </a:txBody>
                  <a:tcPr marL="91425" marR="91425" marT="91425" marB="91425"/>
                </a:tc>
                <a:tc>
                  <a:txBody>
                    <a:bodyPr/>
                    <a:lstStyle/>
                    <a:p>
                      <a:pPr marL="0" lvl="0" indent="0" algn="l" rtl="0">
                        <a:spcBef>
                          <a:spcPts val="0"/>
                        </a:spcBef>
                        <a:spcAft>
                          <a:spcPts val="0"/>
                        </a:spcAft>
                        <a:buNone/>
                      </a:pPr>
                      <a:endParaRPr sz="700"/>
                    </a:p>
                  </a:txBody>
                  <a:tcPr marL="91425" marR="91425" marT="91425" marB="91425"/>
                </a:tc>
                <a:extLst>
                  <a:ext uri="{0D108BD9-81ED-4DB2-BD59-A6C34878D82A}">
                    <a16:rowId xmlns:a16="http://schemas.microsoft.com/office/drawing/2014/main" val="10001"/>
                  </a:ext>
                </a:extLst>
              </a:tr>
              <a:tr h="965550">
                <a:tc>
                  <a:txBody>
                    <a:bodyPr/>
                    <a:lstStyle/>
                    <a:p>
                      <a:pPr marL="0" lvl="0" indent="0" algn="l" rtl="0">
                        <a:spcBef>
                          <a:spcPts val="0"/>
                        </a:spcBef>
                        <a:spcAft>
                          <a:spcPts val="0"/>
                        </a:spcAft>
                        <a:buNone/>
                      </a:pPr>
                      <a:endParaRPr sz="700"/>
                    </a:p>
                  </a:txBody>
                  <a:tcPr marL="91425" marR="91425" marT="91425" marB="91425"/>
                </a:tc>
                <a:tc>
                  <a:txBody>
                    <a:bodyPr/>
                    <a:lstStyle/>
                    <a:p>
                      <a:pPr marL="0" lvl="0" indent="0" algn="l" rtl="0">
                        <a:lnSpc>
                          <a:spcPct val="115000"/>
                        </a:lnSpc>
                        <a:spcBef>
                          <a:spcPts val="0"/>
                        </a:spcBef>
                        <a:spcAft>
                          <a:spcPts val="0"/>
                        </a:spcAft>
                        <a:buNone/>
                      </a:pPr>
                      <a:r>
                        <a:rPr lang="fil" sz="1100"/>
                        <a:t>Issues and concerns on EBEIS/LIS identified and resolved, and reports on resolutions submitted &amp; monitored</a:t>
                      </a:r>
                      <a:endParaRPr sz="1100"/>
                    </a:p>
                  </a:txBody>
                  <a:tcPr marL="91425" marR="91425" marT="91425" marB="91425"/>
                </a:tc>
                <a:tc>
                  <a:txBody>
                    <a:bodyPr/>
                    <a:lstStyle/>
                    <a:p>
                      <a:pPr marL="0" lvl="0" indent="0" algn="l" rtl="0">
                        <a:spcBef>
                          <a:spcPts val="0"/>
                        </a:spcBef>
                        <a:spcAft>
                          <a:spcPts val="0"/>
                        </a:spcAft>
                        <a:buNone/>
                      </a:pPr>
                      <a:endParaRPr sz="700"/>
                    </a:p>
                  </a:txBody>
                  <a:tcPr marL="91425" marR="91425" marT="91425" marB="91425"/>
                </a:tc>
                <a:tc>
                  <a:txBody>
                    <a:bodyPr/>
                    <a:lstStyle/>
                    <a:p>
                      <a:pPr marL="0" lvl="0" indent="0" algn="l" rtl="0">
                        <a:lnSpc>
                          <a:spcPct val="115000"/>
                        </a:lnSpc>
                        <a:spcBef>
                          <a:spcPts val="0"/>
                        </a:spcBef>
                        <a:spcAft>
                          <a:spcPts val="0"/>
                        </a:spcAft>
                        <a:buNone/>
                      </a:pPr>
                      <a:r>
                        <a:rPr lang="fil" sz="1100"/>
                        <a:t>No. of participants trained and consulted</a:t>
                      </a:r>
                      <a:endParaRPr sz="1100"/>
                    </a:p>
                  </a:txBody>
                  <a:tcPr marL="91425" marR="91425" marT="91425" marB="91425"/>
                </a:tc>
                <a:extLst>
                  <a:ext uri="{0D108BD9-81ED-4DB2-BD59-A6C34878D82A}">
                    <a16:rowId xmlns:a16="http://schemas.microsoft.com/office/drawing/2014/main" val="10002"/>
                  </a:ext>
                </a:extLst>
              </a:tr>
              <a:tr h="1129975">
                <a:tc>
                  <a:txBody>
                    <a:bodyPr/>
                    <a:lstStyle/>
                    <a:p>
                      <a:pPr marL="0" lvl="0" indent="0" algn="l" rtl="0">
                        <a:spcBef>
                          <a:spcPts val="0"/>
                        </a:spcBef>
                        <a:spcAft>
                          <a:spcPts val="0"/>
                        </a:spcAft>
                        <a:buNone/>
                      </a:pPr>
                      <a:endParaRPr sz="700"/>
                    </a:p>
                  </a:txBody>
                  <a:tcPr marL="91425" marR="91425" marT="91425" marB="91425"/>
                </a:tc>
                <a:tc>
                  <a:txBody>
                    <a:bodyPr/>
                    <a:lstStyle/>
                    <a:p>
                      <a:pPr marL="0" lvl="0" indent="0" algn="l" rtl="0">
                        <a:spcBef>
                          <a:spcPts val="0"/>
                        </a:spcBef>
                        <a:spcAft>
                          <a:spcPts val="0"/>
                        </a:spcAft>
                        <a:buNone/>
                      </a:pPr>
                      <a:endParaRPr sz="700"/>
                    </a:p>
                  </a:txBody>
                  <a:tcPr marL="91425" marR="91425" marT="91425" marB="91425"/>
                </a:tc>
                <a:tc>
                  <a:txBody>
                    <a:bodyPr/>
                    <a:lstStyle/>
                    <a:p>
                      <a:pPr marL="0" lvl="0" indent="0" algn="l" rtl="0">
                        <a:lnSpc>
                          <a:spcPct val="115000"/>
                        </a:lnSpc>
                        <a:spcBef>
                          <a:spcPts val="0"/>
                        </a:spcBef>
                        <a:spcAft>
                          <a:spcPts val="0"/>
                        </a:spcAft>
                        <a:buNone/>
                      </a:pPr>
                      <a:r>
                        <a:rPr lang="fil" sz="1100"/>
                        <a:t>Orient processes and guidelines on reports / validating and synchronizing the physical &amp; financial accomplishments</a:t>
                      </a:r>
                      <a:endParaRPr sz="1100"/>
                    </a:p>
                  </a:txBody>
                  <a:tcPr marL="91425" marR="91425" marT="91425" marB="91425"/>
                </a:tc>
                <a:tc>
                  <a:txBody>
                    <a:bodyPr/>
                    <a:lstStyle/>
                    <a:p>
                      <a:pPr marL="0" lvl="0" indent="0" algn="l" rtl="0">
                        <a:lnSpc>
                          <a:spcPct val="115000"/>
                        </a:lnSpc>
                        <a:spcBef>
                          <a:spcPts val="0"/>
                        </a:spcBef>
                        <a:spcAft>
                          <a:spcPts val="0"/>
                        </a:spcAft>
                        <a:buNone/>
                      </a:pPr>
                      <a:r>
                        <a:rPr lang="fil" sz="1100"/>
                        <a:t>No. of participants oriented</a:t>
                      </a:r>
                      <a:endParaRPr sz="1100"/>
                    </a:p>
                  </a:txBody>
                  <a:tcPr marL="91425" marR="91425" marT="91425" marB="91425"/>
                </a:tc>
                <a:extLst>
                  <a:ext uri="{0D108BD9-81ED-4DB2-BD59-A6C34878D82A}">
                    <a16:rowId xmlns:a16="http://schemas.microsoft.com/office/drawing/2014/main" val="10003"/>
                  </a:ext>
                </a:extLst>
              </a:tr>
            </a:tbl>
          </a:graphicData>
        </a:graphic>
      </p:graphicFrame>
      <p:pic>
        <p:nvPicPr>
          <p:cNvPr id="581" name="Google Shape;581;p56"/>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582" name="Google Shape;582;p56"/>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583" name="Google Shape;583;p56"/>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584" name="Google Shape;584;p56"/>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585" name="Google Shape;585;p56"/>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9"/>
        <p:cNvGrpSpPr/>
        <p:nvPr/>
      </p:nvGrpSpPr>
      <p:grpSpPr>
        <a:xfrm>
          <a:off x="0" y="0"/>
          <a:ext cx="0" cy="0"/>
          <a:chOff x="0" y="0"/>
          <a:chExt cx="0" cy="0"/>
        </a:xfrm>
      </p:grpSpPr>
      <p:sp>
        <p:nvSpPr>
          <p:cNvPr id="590" name="Google Shape;590;p57"/>
          <p:cNvSpPr txBox="1">
            <a:spLocks noGrp="1"/>
          </p:cNvSpPr>
          <p:nvPr>
            <p:ph type="subTitle" idx="1"/>
          </p:nvPr>
        </p:nvSpPr>
        <p:spPr>
          <a:xfrm>
            <a:off x="934575" y="44882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b="1" i="1">
                <a:solidFill>
                  <a:srgbClr val="000000"/>
                </a:solidFill>
                <a:latin typeface="Merriweather"/>
                <a:ea typeface="Merriweather"/>
                <a:cs typeface="Merriweather"/>
                <a:sym typeface="Merriweather"/>
              </a:rPr>
              <a:t>WFP Practice</a:t>
            </a:r>
            <a:endParaRPr b="1" i="1">
              <a:solidFill>
                <a:srgbClr val="000000"/>
              </a:solidFill>
              <a:latin typeface="Merriweather"/>
              <a:ea typeface="Merriweather"/>
              <a:cs typeface="Merriweather"/>
              <a:sym typeface="Merriweather"/>
            </a:endParaRPr>
          </a:p>
          <a:p>
            <a:pPr marL="0" lvl="0" indent="0" algn="l" rtl="0">
              <a:lnSpc>
                <a:spcPct val="115000"/>
              </a:lnSpc>
              <a:spcBef>
                <a:spcPts val="0"/>
              </a:spcBef>
              <a:spcAft>
                <a:spcPts val="0"/>
              </a:spcAft>
              <a:buNone/>
            </a:pPr>
            <a:endParaRPr sz="2400"/>
          </a:p>
        </p:txBody>
      </p:sp>
      <p:pic>
        <p:nvPicPr>
          <p:cNvPr id="591" name="Google Shape;591;p57"/>
          <p:cNvPicPr preferRelativeResize="0"/>
          <p:nvPr/>
        </p:nvPicPr>
        <p:blipFill>
          <a:blip r:embed="rId4">
            <a:alphaModFix/>
          </a:blip>
          <a:stretch>
            <a:fillRect/>
          </a:stretch>
        </p:blipFill>
        <p:spPr>
          <a:xfrm>
            <a:off x="457250" y="1087050"/>
            <a:ext cx="6191249" cy="2909025"/>
          </a:xfrm>
          <a:prstGeom prst="rect">
            <a:avLst/>
          </a:prstGeom>
          <a:noFill/>
          <a:ln>
            <a:noFill/>
          </a:ln>
        </p:spPr>
      </p:pic>
      <p:pic>
        <p:nvPicPr>
          <p:cNvPr id="592" name="Google Shape;592;p57"/>
          <p:cNvPicPr preferRelativeResize="0"/>
          <p:nvPr/>
        </p:nvPicPr>
        <p:blipFill>
          <a:blip r:embed="rId5">
            <a:alphaModFix/>
          </a:blip>
          <a:stretch>
            <a:fillRect/>
          </a:stretch>
        </p:blipFill>
        <p:spPr>
          <a:xfrm>
            <a:off x="934575" y="2019300"/>
            <a:ext cx="695325" cy="552450"/>
          </a:xfrm>
          <a:prstGeom prst="rect">
            <a:avLst/>
          </a:prstGeom>
          <a:noFill/>
          <a:ln>
            <a:noFill/>
          </a:ln>
        </p:spPr>
      </p:pic>
      <p:pic>
        <p:nvPicPr>
          <p:cNvPr id="593" name="Google Shape;593;p57"/>
          <p:cNvPicPr preferRelativeResize="0"/>
          <p:nvPr/>
        </p:nvPicPr>
        <p:blipFill>
          <a:blip r:embed="rId6">
            <a:alphaModFix/>
          </a:blip>
          <a:stretch>
            <a:fillRect/>
          </a:stretch>
        </p:blipFill>
        <p:spPr>
          <a:xfrm>
            <a:off x="209600" y="4325550"/>
            <a:ext cx="2076450" cy="817951"/>
          </a:xfrm>
          <a:prstGeom prst="rect">
            <a:avLst/>
          </a:prstGeom>
          <a:noFill/>
          <a:ln>
            <a:noFill/>
          </a:ln>
        </p:spPr>
      </p:pic>
      <p:pic>
        <p:nvPicPr>
          <p:cNvPr id="594" name="Google Shape;594;p57"/>
          <p:cNvPicPr preferRelativeResize="0"/>
          <p:nvPr/>
        </p:nvPicPr>
        <p:blipFill>
          <a:blip r:embed="rId7">
            <a:alphaModFix/>
          </a:blip>
          <a:stretch>
            <a:fillRect/>
          </a:stretch>
        </p:blipFill>
        <p:spPr>
          <a:xfrm>
            <a:off x="2286050" y="4282575"/>
            <a:ext cx="1771650" cy="817950"/>
          </a:xfrm>
          <a:prstGeom prst="rect">
            <a:avLst/>
          </a:prstGeom>
          <a:noFill/>
          <a:ln>
            <a:noFill/>
          </a:ln>
        </p:spPr>
      </p:pic>
      <p:pic>
        <p:nvPicPr>
          <p:cNvPr id="595" name="Google Shape;595;p57"/>
          <p:cNvPicPr preferRelativeResize="0"/>
          <p:nvPr/>
        </p:nvPicPr>
        <p:blipFill>
          <a:blip r:embed="rId8">
            <a:alphaModFix/>
          </a:blip>
          <a:stretch>
            <a:fillRect/>
          </a:stretch>
        </p:blipFill>
        <p:spPr>
          <a:xfrm>
            <a:off x="4379525" y="4325550"/>
            <a:ext cx="1740600" cy="817951"/>
          </a:xfrm>
          <a:prstGeom prst="rect">
            <a:avLst/>
          </a:prstGeom>
          <a:noFill/>
          <a:ln>
            <a:noFill/>
          </a:ln>
        </p:spPr>
      </p:pic>
      <p:pic>
        <p:nvPicPr>
          <p:cNvPr id="596" name="Google Shape;596;p57"/>
          <p:cNvPicPr preferRelativeResize="0"/>
          <p:nvPr/>
        </p:nvPicPr>
        <p:blipFill>
          <a:blip r:embed="rId9">
            <a:alphaModFix/>
          </a:blip>
          <a:stretch>
            <a:fillRect/>
          </a:stretch>
        </p:blipFill>
        <p:spPr>
          <a:xfrm>
            <a:off x="6120125" y="4325550"/>
            <a:ext cx="1557075" cy="817951"/>
          </a:xfrm>
          <a:prstGeom prst="rect">
            <a:avLst/>
          </a:prstGeom>
          <a:noFill/>
          <a:ln>
            <a:noFill/>
          </a:ln>
        </p:spPr>
      </p:pic>
      <p:pic>
        <p:nvPicPr>
          <p:cNvPr id="597" name="Google Shape;597;p57"/>
          <p:cNvPicPr preferRelativeResize="0"/>
          <p:nvPr/>
        </p:nvPicPr>
        <p:blipFill>
          <a:blip r:embed="rId10">
            <a:alphaModFix/>
          </a:blip>
          <a:stretch>
            <a:fillRect/>
          </a:stretch>
        </p:blipFill>
        <p:spPr>
          <a:xfrm>
            <a:off x="7429650" y="4368525"/>
            <a:ext cx="1557075" cy="732000"/>
          </a:xfrm>
          <a:prstGeom prst="rect">
            <a:avLst/>
          </a:prstGeom>
          <a:noFill/>
          <a:ln>
            <a:noFill/>
          </a:ln>
        </p:spPr>
      </p:pic>
      <p:pic>
        <p:nvPicPr>
          <p:cNvPr id="598" name="Google Shape;598;p57"/>
          <p:cNvPicPr preferRelativeResize="0"/>
          <p:nvPr/>
        </p:nvPicPr>
        <p:blipFill>
          <a:blip r:embed="rId10">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2"/>
        <p:cNvGrpSpPr/>
        <p:nvPr/>
      </p:nvGrpSpPr>
      <p:grpSpPr>
        <a:xfrm>
          <a:off x="0" y="0"/>
          <a:ext cx="0" cy="0"/>
          <a:chOff x="0" y="0"/>
          <a:chExt cx="0" cy="0"/>
        </a:xfrm>
      </p:grpSpPr>
      <p:sp>
        <p:nvSpPr>
          <p:cNvPr id="603" name="Google Shape;603;p58"/>
          <p:cNvSpPr txBox="1">
            <a:spLocks noGrp="1"/>
          </p:cNvSpPr>
          <p:nvPr>
            <p:ph type="subTitle" idx="1"/>
          </p:nvPr>
        </p:nvSpPr>
        <p:spPr>
          <a:xfrm>
            <a:off x="406100" y="34067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1800" b="1" i="1">
                <a:solidFill>
                  <a:srgbClr val="FFFFFF"/>
                </a:solidFill>
              </a:rPr>
              <a:t>Progra</a:t>
            </a:r>
            <a:r>
              <a:rPr lang="fil" sz="3000">
                <a:solidFill>
                  <a:schemeClr val="dk1"/>
                </a:solidFill>
                <a:latin typeface="Merriweather"/>
                <a:ea typeface="Merriweather"/>
                <a:cs typeface="Merriweather"/>
                <a:sym typeface="Merriweather"/>
              </a:rPr>
              <a:t>WFP Practice</a:t>
            </a:r>
            <a:endParaRPr sz="1200" b="1" i="1">
              <a:solidFill>
                <a:srgbClr val="FFFFFF"/>
              </a:solidFill>
              <a:latin typeface="Merriweather"/>
              <a:ea typeface="Merriweather"/>
              <a:cs typeface="Merriweather"/>
              <a:sym typeface="Merriweather"/>
            </a:endParaRPr>
          </a:p>
          <a:p>
            <a:pPr marL="0" lvl="0" indent="0" algn="ctr" rtl="0">
              <a:lnSpc>
                <a:spcPct val="115000"/>
              </a:lnSpc>
              <a:spcBef>
                <a:spcPts val="0"/>
              </a:spcBef>
              <a:spcAft>
                <a:spcPts val="0"/>
              </a:spcAft>
              <a:buNone/>
            </a:pPr>
            <a:r>
              <a:rPr lang="fil" sz="1800" b="1" i="1">
                <a:solidFill>
                  <a:srgbClr val="FFFFFF"/>
                </a:solidFill>
              </a:rPr>
              <a:t>Output</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Activity</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a:solidFill>
                <a:srgbClr val="FFFFFF"/>
              </a:solidFill>
            </a:endParaRPr>
          </a:p>
          <a:p>
            <a:pPr marL="0" lvl="0" indent="0" algn="l" rtl="0">
              <a:lnSpc>
                <a:spcPct val="115000"/>
              </a:lnSpc>
              <a:spcBef>
                <a:spcPts val="0"/>
              </a:spcBef>
              <a:spcAft>
                <a:spcPts val="0"/>
              </a:spcAft>
              <a:buNone/>
            </a:pPr>
            <a:endParaRPr sz="2400"/>
          </a:p>
        </p:txBody>
      </p:sp>
      <p:pic>
        <p:nvPicPr>
          <p:cNvPr id="604" name="Google Shape;604;p58"/>
          <p:cNvPicPr preferRelativeResize="0"/>
          <p:nvPr/>
        </p:nvPicPr>
        <p:blipFill>
          <a:blip r:embed="rId4">
            <a:alphaModFix/>
          </a:blip>
          <a:stretch>
            <a:fillRect/>
          </a:stretch>
        </p:blipFill>
        <p:spPr>
          <a:xfrm>
            <a:off x="656125" y="958375"/>
            <a:ext cx="6316224" cy="2090825"/>
          </a:xfrm>
          <a:prstGeom prst="rect">
            <a:avLst/>
          </a:prstGeom>
          <a:noFill/>
          <a:ln>
            <a:noFill/>
          </a:ln>
        </p:spPr>
      </p:pic>
      <p:pic>
        <p:nvPicPr>
          <p:cNvPr id="605" name="Google Shape;605;p58"/>
          <p:cNvPicPr preferRelativeResize="0"/>
          <p:nvPr/>
        </p:nvPicPr>
        <p:blipFill>
          <a:blip r:embed="rId5">
            <a:alphaModFix/>
          </a:blip>
          <a:stretch>
            <a:fillRect/>
          </a:stretch>
        </p:blipFill>
        <p:spPr>
          <a:xfrm>
            <a:off x="1146113" y="2459950"/>
            <a:ext cx="5954274" cy="1027400"/>
          </a:xfrm>
          <a:prstGeom prst="rect">
            <a:avLst/>
          </a:prstGeom>
          <a:noFill/>
          <a:ln>
            <a:noFill/>
          </a:ln>
        </p:spPr>
      </p:pic>
      <p:pic>
        <p:nvPicPr>
          <p:cNvPr id="606" name="Google Shape;606;p58"/>
          <p:cNvPicPr preferRelativeResize="0"/>
          <p:nvPr/>
        </p:nvPicPr>
        <p:blipFill>
          <a:blip r:embed="rId6">
            <a:alphaModFix/>
          </a:blip>
          <a:stretch>
            <a:fillRect/>
          </a:stretch>
        </p:blipFill>
        <p:spPr>
          <a:xfrm>
            <a:off x="552450" y="2871488"/>
            <a:ext cx="503725" cy="394812"/>
          </a:xfrm>
          <a:prstGeom prst="rect">
            <a:avLst/>
          </a:prstGeom>
          <a:noFill/>
          <a:ln>
            <a:noFill/>
          </a:ln>
        </p:spPr>
      </p:pic>
      <p:pic>
        <p:nvPicPr>
          <p:cNvPr id="607" name="Google Shape;607;p58"/>
          <p:cNvPicPr preferRelativeResize="0"/>
          <p:nvPr/>
        </p:nvPicPr>
        <p:blipFill>
          <a:blip r:embed="rId7">
            <a:alphaModFix/>
          </a:blip>
          <a:stretch>
            <a:fillRect/>
          </a:stretch>
        </p:blipFill>
        <p:spPr>
          <a:xfrm>
            <a:off x="209600" y="4325550"/>
            <a:ext cx="2076450" cy="817951"/>
          </a:xfrm>
          <a:prstGeom prst="rect">
            <a:avLst/>
          </a:prstGeom>
          <a:noFill/>
          <a:ln>
            <a:noFill/>
          </a:ln>
        </p:spPr>
      </p:pic>
      <p:pic>
        <p:nvPicPr>
          <p:cNvPr id="608" name="Google Shape;608;p58"/>
          <p:cNvPicPr preferRelativeResize="0"/>
          <p:nvPr/>
        </p:nvPicPr>
        <p:blipFill>
          <a:blip r:embed="rId8">
            <a:alphaModFix/>
          </a:blip>
          <a:stretch>
            <a:fillRect/>
          </a:stretch>
        </p:blipFill>
        <p:spPr>
          <a:xfrm>
            <a:off x="2286050" y="4282575"/>
            <a:ext cx="1771650" cy="817950"/>
          </a:xfrm>
          <a:prstGeom prst="rect">
            <a:avLst/>
          </a:prstGeom>
          <a:noFill/>
          <a:ln>
            <a:noFill/>
          </a:ln>
        </p:spPr>
      </p:pic>
      <p:pic>
        <p:nvPicPr>
          <p:cNvPr id="609" name="Google Shape;609;p58"/>
          <p:cNvPicPr preferRelativeResize="0"/>
          <p:nvPr/>
        </p:nvPicPr>
        <p:blipFill>
          <a:blip r:embed="rId9">
            <a:alphaModFix/>
          </a:blip>
          <a:stretch>
            <a:fillRect/>
          </a:stretch>
        </p:blipFill>
        <p:spPr>
          <a:xfrm>
            <a:off x="4379525" y="4325550"/>
            <a:ext cx="1740600" cy="817951"/>
          </a:xfrm>
          <a:prstGeom prst="rect">
            <a:avLst/>
          </a:prstGeom>
          <a:noFill/>
          <a:ln>
            <a:noFill/>
          </a:ln>
        </p:spPr>
      </p:pic>
      <p:pic>
        <p:nvPicPr>
          <p:cNvPr id="610" name="Google Shape;610;p58"/>
          <p:cNvPicPr preferRelativeResize="0"/>
          <p:nvPr/>
        </p:nvPicPr>
        <p:blipFill>
          <a:blip r:embed="rId10">
            <a:alphaModFix/>
          </a:blip>
          <a:stretch>
            <a:fillRect/>
          </a:stretch>
        </p:blipFill>
        <p:spPr>
          <a:xfrm>
            <a:off x="6120125" y="4325550"/>
            <a:ext cx="1557075" cy="817951"/>
          </a:xfrm>
          <a:prstGeom prst="rect">
            <a:avLst/>
          </a:prstGeom>
          <a:noFill/>
          <a:ln>
            <a:noFill/>
          </a:ln>
        </p:spPr>
      </p:pic>
      <p:pic>
        <p:nvPicPr>
          <p:cNvPr id="611" name="Google Shape;611;p58"/>
          <p:cNvPicPr preferRelativeResize="0"/>
          <p:nvPr/>
        </p:nvPicPr>
        <p:blipFill>
          <a:blip r:embed="rId11">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5"/>
        <p:cNvGrpSpPr/>
        <p:nvPr/>
      </p:nvGrpSpPr>
      <p:grpSpPr>
        <a:xfrm>
          <a:off x="0" y="0"/>
          <a:ext cx="0" cy="0"/>
          <a:chOff x="0" y="0"/>
          <a:chExt cx="0" cy="0"/>
        </a:xfrm>
      </p:grpSpPr>
      <p:sp>
        <p:nvSpPr>
          <p:cNvPr id="616" name="Google Shape;616;p59"/>
          <p:cNvSpPr txBox="1">
            <a:spLocks noGrp="1"/>
          </p:cNvSpPr>
          <p:nvPr>
            <p:ph type="subTitle" idx="1"/>
          </p:nvPr>
        </p:nvSpPr>
        <p:spPr>
          <a:xfrm>
            <a:off x="588150" y="353575"/>
            <a:ext cx="71271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1800" b="1" i="1">
                <a:solidFill>
                  <a:srgbClr val="FFFFFF"/>
                </a:solidFill>
              </a:rPr>
              <a:t>Pr</a:t>
            </a:r>
            <a:r>
              <a:rPr lang="fil" sz="1300" b="1" i="1">
                <a:solidFill>
                  <a:srgbClr val="FFFFFF"/>
                </a:solidFill>
                <a:latin typeface="Merriweather"/>
                <a:ea typeface="Merriweather"/>
                <a:cs typeface="Merriweather"/>
                <a:sym typeface="Merriweather"/>
              </a:rPr>
              <a:t>o</a:t>
            </a:r>
            <a:r>
              <a:rPr lang="fil" sz="3100">
                <a:solidFill>
                  <a:schemeClr val="dk1"/>
                </a:solidFill>
                <a:latin typeface="Merriweather"/>
                <a:ea typeface="Merriweather"/>
                <a:cs typeface="Merriweather"/>
                <a:sym typeface="Merriweather"/>
              </a:rPr>
              <a:t>How it affects WFP</a:t>
            </a:r>
            <a:endParaRPr sz="1300" b="1" i="1">
              <a:solidFill>
                <a:srgbClr val="FFFFFF"/>
              </a:solidFill>
              <a:latin typeface="Merriweather"/>
              <a:ea typeface="Merriweather"/>
              <a:cs typeface="Merriweather"/>
              <a:sym typeface="Merriweather"/>
            </a:endParaRPr>
          </a:p>
          <a:p>
            <a:pPr marL="0" lvl="0" indent="0" algn="ctr" rtl="0">
              <a:lnSpc>
                <a:spcPct val="115000"/>
              </a:lnSpc>
              <a:spcBef>
                <a:spcPts val="0"/>
              </a:spcBef>
              <a:spcAft>
                <a:spcPts val="0"/>
              </a:spcAft>
              <a:buNone/>
            </a:pPr>
            <a:r>
              <a:rPr lang="fil" sz="1800" b="1" i="1">
                <a:solidFill>
                  <a:srgbClr val="FFFFFF"/>
                </a:solidFill>
              </a:rPr>
              <a:t>Output</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Activity</a:t>
            </a:r>
            <a:endParaRPr sz="1800" b="1" i="1">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a:solidFill>
                <a:srgbClr val="FFFFFF"/>
              </a:solidFill>
            </a:endParaRPr>
          </a:p>
          <a:p>
            <a:pPr marL="0" lvl="0" indent="0" algn="l" rtl="0">
              <a:lnSpc>
                <a:spcPct val="115000"/>
              </a:lnSpc>
              <a:spcBef>
                <a:spcPts val="0"/>
              </a:spcBef>
              <a:spcAft>
                <a:spcPts val="0"/>
              </a:spcAft>
              <a:buNone/>
            </a:pPr>
            <a:endParaRPr sz="2400"/>
          </a:p>
        </p:txBody>
      </p:sp>
      <p:pic>
        <p:nvPicPr>
          <p:cNvPr id="617" name="Google Shape;617;p59"/>
          <p:cNvPicPr preferRelativeResize="0"/>
          <p:nvPr/>
        </p:nvPicPr>
        <p:blipFill>
          <a:blip r:embed="rId4">
            <a:alphaModFix/>
          </a:blip>
          <a:stretch>
            <a:fillRect/>
          </a:stretch>
        </p:blipFill>
        <p:spPr>
          <a:xfrm>
            <a:off x="438150" y="975575"/>
            <a:ext cx="3344717" cy="690425"/>
          </a:xfrm>
          <a:prstGeom prst="rect">
            <a:avLst/>
          </a:prstGeom>
          <a:noFill/>
          <a:ln>
            <a:noFill/>
          </a:ln>
        </p:spPr>
      </p:pic>
      <p:pic>
        <p:nvPicPr>
          <p:cNvPr id="618" name="Google Shape;618;p59"/>
          <p:cNvPicPr preferRelativeResize="0"/>
          <p:nvPr/>
        </p:nvPicPr>
        <p:blipFill>
          <a:blip r:embed="rId5">
            <a:alphaModFix/>
          </a:blip>
          <a:stretch>
            <a:fillRect/>
          </a:stretch>
        </p:blipFill>
        <p:spPr>
          <a:xfrm>
            <a:off x="3519850" y="990888"/>
            <a:ext cx="3203788" cy="659800"/>
          </a:xfrm>
          <a:prstGeom prst="rect">
            <a:avLst/>
          </a:prstGeom>
          <a:noFill/>
          <a:ln>
            <a:noFill/>
          </a:ln>
        </p:spPr>
      </p:pic>
      <p:pic>
        <p:nvPicPr>
          <p:cNvPr id="619" name="Google Shape;619;p59"/>
          <p:cNvPicPr preferRelativeResize="0"/>
          <p:nvPr/>
        </p:nvPicPr>
        <p:blipFill>
          <a:blip r:embed="rId6">
            <a:alphaModFix/>
          </a:blip>
          <a:stretch>
            <a:fillRect/>
          </a:stretch>
        </p:blipFill>
        <p:spPr>
          <a:xfrm>
            <a:off x="588150" y="1540425"/>
            <a:ext cx="3555325" cy="2582475"/>
          </a:xfrm>
          <a:prstGeom prst="rect">
            <a:avLst/>
          </a:prstGeom>
          <a:noFill/>
          <a:ln>
            <a:noFill/>
          </a:ln>
        </p:spPr>
      </p:pic>
      <p:pic>
        <p:nvPicPr>
          <p:cNvPr id="620" name="Google Shape;620;p59"/>
          <p:cNvPicPr preferRelativeResize="0"/>
          <p:nvPr/>
        </p:nvPicPr>
        <p:blipFill>
          <a:blip r:embed="rId7">
            <a:alphaModFix/>
          </a:blip>
          <a:stretch>
            <a:fillRect/>
          </a:stretch>
        </p:blipFill>
        <p:spPr>
          <a:xfrm>
            <a:off x="3519850" y="1540425"/>
            <a:ext cx="3585292" cy="2582475"/>
          </a:xfrm>
          <a:prstGeom prst="rect">
            <a:avLst/>
          </a:prstGeom>
          <a:noFill/>
          <a:ln>
            <a:noFill/>
          </a:ln>
        </p:spPr>
      </p:pic>
      <p:pic>
        <p:nvPicPr>
          <p:cNvPr id="621" name="Google Shape;621;p59"/>
          <p:cNvPicPr preferRelativeResize="0"/>
          <p:nvPr/>
        </p:nvPicPr>
        <p:blipFill>
          <a:blip r:embed="rId8">
            <a:alphaModFix/>
          </a:blip>
          <a:stretch>
            <a:fillRect/>
          </a:stretch>
        </p:blipFill>
        <p:spPr>
          <a:xfrm>
            <a:off x="209600" y="4325550"/>
            <a:ext cx="2076450" cy="817951"/>
          </a:xfrm>
          <a:prstGeom prst="rect">
            <a:avLst/>
          </a:prstGeom>
          <a:noFill/>
          <a:ln>
            <a:noFill/>
          </a:ln>
        </p:spPr>
      </p:pic>
      <p:pic>
        <p:nvPicPr>
          <p:cNvPr id="622" name="Google Shape;622;p59"/>
          <p:cNvPicPr preferRelativeResize="0"/>
          <p:nvPr/>
        </p:nvPicPr>
        <p:blipFill>
          <a:blip r:embed="rId9">
            <a:alphaModFix/>
          </a:blip>
          <a:stretch>
            <a:fillRect/>
          </a:stretch>
        </p:blipFill>
        <p:spPr>
          <a:xfrm>
            <a:off x="2286050" y="4282575"/>
            <a:ext cx="1771650" cy="817950"/>
          </a:xfrm>
          <a:prstGeom prst="rect">
            <a:avLst/>
          </a:prstGeom>
          <a:noFill/>
          <a:ln>
            <a:noFill/>
          </a:ln>
        </p:spPr>
      </p:pic>
      <p:pic>
        <p:nvPicPr>
          <p:cNvPr id="623" name="Google Shape;623;p59"/>
          <p:cNvPicPr preferRelativeResize="0"/>
          <p:nvPr/>
        </p:nvPicPr>
        <p:blipFill>
          <a:blip r:embed="rId10">
            <a:alphaModFix/>
          </a:blip>
          <a:stretch>
            <a:fillRect/>
          </a:stretch>
        </p:blipFill>
        <p:spPr>
          <a:xfrm>
            <a:off x="4379525" y="4325550"/>
            <a:ext cx="1740600" cy="817951"/>
          </a:xfrm>
          <a:prstGeom prst="rect">
            <a:avLst/>
          </a:prstGeom>
          <a:noFill/>
          <a:ln>
            <a:noFill/>
          </a:ln>
        </p:spPr>
      </p:pic>
      <p:pic>
        <p:nvPicPr>
          <p:cNvPr id="624" name="Google Shape;624;p59"/>
          <p:cNvPicPr preferRelativeResize="0"/>
          <p:nvPr/>
        </p:nvPicPr>
        <p:blipFill>
          <a:blip r:embed="rId11">
            <a:alphaModFix/>
          </a:blip>
          <a:stretch>
            <a:fillRect/>
          </a:stretch>
        </p:blipFill>
        <p:spPr>
          <a:xfrm>
            <a:off x="6120125" y="4325550"/>
            <a:ext cx="1557075" cy="817951"/>
          </a:xfrm>
          <a:prstGeom prst="rect">
            <a:avLst/>
          </a:prstGeom>
          <a:noFill/>
          <a:ln>
            <a:noFill/>
          </a:ln>
        </p:spPr>
      </p:pic>
      <p:pic>
        <p:nvPicPr>
          <p:cNvPr id="625" name="Google Shape;625;p59"/>
          <p:cNvPicPr preferRelativeResize="0"/>
          <p:nvPr/>
        </p:nvPicPr>
        <p:blipFill>
          <a:blip r:embed="rId12">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9"/>
        <p:cNvGrpSpPr/>
        <p:nvPr/>
      </p:nvGrpSpPr>
      <p:grpSpPr>
        <a:xfrm>
          <a:off x="0" y="0"/>
          <a:ext cx="0" cy="0"/>
          <a:chOff x="0" y="0"/>
          <a:chExt cx="0" cy="0"/>
        </a:xfrm>
      </p:grpSpPr>
      <p:sp>
        <p:nvSpPr>
          <p:cNvPr id="630" name="Google Shape;630;p60"/>
          <p:cNvSpPr txBox="1">
            <a:spLocks noGrp="1"/>
          </p:cNvSpPr>
          <p:nvPr>
            <p:ph type="subTitle" idx="1"/>
          </p:nvPr>
        </p:nvSpPr>
        <p:spPr>
          <a:xfrm>
            <a:off x="435750" y="28167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900" b="1" i="1">
                <a:solidFill>
                  <a:srgbClr val="FFFFFF"/>
                </a:solidFill>
              </a:rPr>
              <a:t>Prog</a:t>
            </a:r>
            <a:r>
              <a:rPr lang="fil" sz="2700">
                <a:solidFill>
                  <a:schemeClr val="dk1"/>
                </a:solidFill>
                <a:latin typeface="Merriweather"/>
                <a:ea typeface="Merriweather"/>
                <a:cs typeface="Merriweather"/>
                <a:sym typeface="Merriweather"/>
              </a:rPr>
              <a:t>How it affects WFP</a:t>
            </a:r>
            <a:r>
              <a:rPr lang="fil" sz="1400" b="1" i="1">
                <a:solidFill>
                  <a:srgbClr val="FFFFFF"/>
                </a:solidFill>
                <a:latin typeface="Merriweather"/>
                <a:ea typeface="Merriweather"/>
                <a:cs typeface="Merriweather"/>
                <a:sym typeface="Merriweather"/>
              </a:rPr>
              <a:t>m</a:t>
            </a:r>
            <a:endParaRPr sz="1400" b="1" i="1">
              <a:solidFill>
                <a:srgbClr val="FFFFFF"/>
              </a:solidFill>
              <a:latin typeface="Merriweather"/>
              <a:ea typeface="Merriweather"/>
              <a:cs typeface="Merriweather"/>
              <a:sym typeface="Merriweather"/>
            </a:endParaRPr>
          </a:p>
          <a:p>
            <a:pPr marL="0" lvl="0" indent="0" algn="ctr" rtl="0">
              <a:lnSpc>
                <a:spcPct val="115000"/>
              </a:lnSpc>
              <a:spcBef>
                <a:spcPts val="0"/>
              </a:spcBef>
              <a:spcAft>
                <a:spcPts val="0"/>
              </a:spcAft>
              <a:buNone/>
            </a:pPr>
            <a:r>
              <a:rPr lang="fil" sz="1400" b="1" i="1">
                <a:solidFill>
                  <a:srgbClr val="FFFFFF"/>
                </a:solidFill>
              </a:rPr>
              <a:t>Output</a:t>
            </a:r>
            <a:endParaRPr sz="1400" b="1" i="1">
              <a:solidFill>
                <a:srgbClr val="FFFFFF"/>
              </a:solidFill>
            </a:endParaRPr>
          </a:p>
          <a:p>
            <a:pPr marL="0" lvl="0" indent="0" algn="ctr" rtl="0">
              <a:lnSpc>
                <a:spcPct val="115000"/>
              </a:lnSpc>
              <a:spcBef>
                <a:spcPts val="0"/>
              </a:spcBef>
              <a:spcAft>
                <a:spcPts val="0"/>
              </a:spcAft>
              <a:buNone/>
            </a:pPr>
            <a:r>
              <a:rPr lang="fil" sz="1400" b="1" i="1">
                <a:solidFill>
                  <a:srgbClr val="FFFFFF"/>
                </a:solidFill>
              </a:rPr>
              <a:t>Activity</a:t>
            </a:r>
            <a:endParaRPr sz="1400" b="1" i="1">
              <a:solidFill>
                <a:srgbClr val="FFFFFF"/>
              </a:solidFill>
            </a:endParaRPr>
          </a:p>
          <a:p>
            <a:pPr marL="0" lvl="0" indent="0" algn="ctr" rtl="0">
              <a:lnSpc>
                <a:spcPct val="115000"/>
              </a:lnSpc>
              <a:spcBef>
                <a:spcPts val="0"/>
              </a:spcBef>
              <a:spcAft>
                <a:spcPts val="0"/>
              </a:spcAft>
              <a:buNone/>
            </a:pPr>
            <a:r>
              <a:rPr lang="fil" sz="1400" b="1" i="1">
                <a:solidFill>
                  <a:srgbClr val="FFFFFF"/>
                </a:solidFill>
              </a:rPr>
              <a:t>Indicator</a:t>
            </a:r>
            <a:endParaRPr sz="1400" b="1" i="1">
              <a:solidFill>
                <a:srgbClr val="FFFFFF"/>
              </a:solidFill>
            </a:endParaRPr>
          </a:p>
          <a:p>
            <a:pPr marL="0" lvl="0" indent="0" algn="l" rtl="0">
              <a:lnSpc>
                <a:spcPct val="115000"/>
              </a:lnSpc>
              <a:spcBef>
                <a:spcPts val="0"/>
              </a:spcBef>
              <a:spcAft>
                <a:spcPts val="0"/>
              </a:spcAft>
              <a:buNone/>
            </a:pPr>
            <a:endParaRPr sz="2000"/>
          </a:p>
        </p:txBody>
      </p:sp>
      <p:pic>
        <p:nvPicPr>
          <p:cNvPr id="631" name="Google Shape;631;p60"/>
          <p:cNvPicPr preferRelativeResize="0"/>
          <p:nvPr/>
        </p:nvPicPr>
        <p:blipFill>
          <a:blip r:embed="rId4">
            <a:alphaModFix/>
          </a:blip>
          <a:stretch>
            <a:fillRect/>
          </a:stretch>
        </p:blipFill>
        <p:spPr>
          <a:xfrm>
            <a:off x="435750" y="851025"/>
            <a:ext cx="3050450" cy="622675"/>
          </a:xfrm>
          <a:prstGeom prst="rect">
            <a:avLst/>
          </a:prstGeom>
          <a:noFill/>
          <a:ln>
            <a:noFill/>
          </a:ln>
        </p:spPr>
      </p:pic>
      <p:pic>
        <p:nvPicPr>
          <p:cNvPr id="632" name="Google Shape;632;p60"/>
          <p:cNvPicPr preferRelativeResize="0"/>
          <p:nvPr/>
        </p:nvPicPr>
        <p:blipFill>
          <a:blip r:embed="rId5">
            <a:alphaModFix/>
          </a:blip>
          <a:stretch>
            <a:fillRect/>
          </a:stretch>
        </p:blipFill>
        <p:spPr>
          <a:xfrm>
            <a:off x="3756550" y="796363"/>
            <a:ext cx="3585978" cy="732000"/>
          </a:xfrm>
          <a:prstGeom prst="rect">
            <a:avLst/>
          </a:prstGeom>
          <a:noFill/>
          <a:ln>
            <a:noFill/>
          </a:ln>
        </p:spPr>
      </p:pic>
      <p:pic>
        <p:nvPicPr>
          <p:cNvPr id="633" name="Google Shape;633;p60"/>
          <p:cNvPicPr preferRelativeResize="0"/>
          <p:nvPr/>
        </p:nvPicPr>
        <p:blipFill>
          <a:blip r:embed="rId6">
            <a:alphaModFix/>
          </a:blip>
          <a:stretch>
            <a:fillRect/>
          </a:stretch>
        </p:blipFill>
        <p:spPr>
          <a:xfrm>
            <a:off x="435750" y="1528375"/>
            <a:ext cx="2917100" cy="2523300"/>
          </a:xfrm>
          <a:prstGeom prst="rect">
            <a:avLst/>
          </a:prstGeom>
          <a:noFill/>
          <a:ln>
            <a:noFill/>
          </a:ln>
        </p:spPr>
      </p:pic>
      <p:pic>
        <p:nvPicPr>
          <p:cNvPr id="634" name="Google Shape;634;p60"/>
          <p:cNvPicPr preferRelativeResize="0"/>
          <p:nvPr/>
        </p:nvPicPr>
        <p:blipFill>
          <a:blip r:embed="rId7">
            <a:alphaModFix/>
          </a:blip>
          <a:stretch>
            <a:fillRect/>
          </a:stretch>
        </p:blipFill>
        <p:spPr>
          <a:xfrm>
            <a:off x="3756550" y="1685125"/>
            <a:ext cx="3130550" cy="2209800"/>
          </a:xfrm>
          <a:prstGeom prst="rect">
            <a:avLst/>
          </a:prstGeom>
          <a:noFill/>
          <a:ln>
            <a:noFill/>
          </a:ln>
        </p:spPr>
      </p:pic>
      <p:pic>
        <p:nvPicPr>
          <p:cNvPr id="635" name="Google Shape;635;p60"/>
          <p:cNvPicPr preferRelativeResize="0"/>
          <p:nvPr/>
        </p:nvPicPr>
        <p:blipFill>
          <a:blip r:embed="rId8">
            <a:alphaModFix/>
          </a:blip>
          <a:stretch>
            <a:fillRect/>
          </a:stretch>
        </p:blipFill>
        <p:spPr>
          <a:xfrm>
            <a:off x="209600" y="4325550"/>
            <a:ext cx="2076450" cy="817951"/>
          </a:xfrm>
          <a:prstGeom prst="rect">
            <a:avLst/>
          </a:prstGeom>
          <a:noFill/>
          <a:ln>
            <a:noFill/>
          </a:ln>
        </p:spPr>
      </p:pic>
      <p:pic>
        <p:nvPicPr>
          <p:cNvPr id="636" name="Google Shape;636;p60"/>
          <p:cNvPicPr preferRelativeResize="0"/>
          <p:nvPr/>
        </p:nvPicPr>
        <p:blipFill>
          <a:blip r:embed="rId9">
            <a:alphaModFix/>
          </a:blip>
          <a:stretch>
            <a:fillRect/>
          </a:stretch>
        </p:blipFill>
        <p:spPr>
          <a:xfrm>
            <a:off x="2286050" y="4282575"/>
            <a:ext cx="1771650" cy="817950"/>
          </a:xfrm>
          <a:prstGeom prst="rect">
            <a:avLst/>
          </a:prstGeom>
          <a:noFill/>
          <a:ln>
            <a:noFill/>
          </a:ln>
        </p:spPr>
      </p:pic>
      <p:pic>
        <p:nvPicPr>
          <p:cNvPr id="637" name="Google Shape;637;p60"/>
          <p:cNvPicPr preferRelativeResize="0"/>
          <p:nvPr/>
        </p:nvPicPr>
        <p:blipFill>
          <a:blip r:embed="rId10">
            <a:alphaModFix/>
          </a:blip>
          <a:stretch>
            <a:fillRect/>
          </a:stretch>
        </p:blipFill>
        <p:spPr>
          <a:xfrm>
            <a:off x="4379525" y="4325550"/>
            <a:ext cx="1740600" cy="817951"/>
          </a:xfrm>
          <a:prstGeom prst="rect">
            <a:avLst/>
          </a:prstGeom>
          <a:noFill/>
          <a:ln>
            <a:noFill/>
          </a:ln>
        </p:spPr>
      </p:pic>
      <p:pic>
        <p:nvPicPr>
          <p:cNvPr id="638" name="Google Shape;638;p60"/>
          <p:cNvPicPr preferRelativeResize="0"/>
          <p:nvPr/>
        </p:nvPicPr>
        <p:blipFill>
          <a:blip r:embed="rId11">
            <a:alphaModFix/>
          </a:blip>
          <a:stretch>
            <a:fillRect/>
          </a:stretch>
        </p:blipFill>
        <p:spPr>
          <a:xfrm>
            <a:off x="6120125" y="4325550"/>
            <a:ext cx="1557075" cy="817951"/>
          </a:xfrm>
          <a:prstGeom prst="rect">
            <a:avLst/>
          </a:prstGeom>
          <a:noFill/>
          <a:ln>
            <a:noFill/>
          </a:ln>
        </p:spPr>
      </p:pic>
      <p:pic>
        <p:nvPicPr>
          <p:cNvPr id="639" name="Google Shape;639;p60"/>
          <p:cNvPicPr preferRelativeResize="0"/>
          <p:nvPr/>
        </p:nvPicPr>
        <p:blipFill>
          <a:blip r:embed="rId12">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3"/>
        <p:cNvGrpSpPr/>
        <p:nvPr/>
      </p:nvGrpSpPr>
      <p:grpSpPr>
        <a:xfrm>
          <a:off x="0" y="0"/>
          <a:ext cx="0" cy="0"/>
          <a:chOff x="0" y="0"/>
          <a:chExt cx="0" cy="0"/>
        </a:xfrm>
      </p:grpSpPr>
      <p:sp>
        <p:nvSpPr>
          <p:cNvPr id="644" name="Google Shape;644;p61"/>
          <p:cNvSpPr txBox="1">
            <a:spLocks noGrp="1"/>
          </p:cNvSpPr>
          <p:nvPr>
            <p:ph type="subTitle" idx="1"/>
          </p:nvPr>
        </p:nvSpPr>
        <p:spPr>
          <a:xfrm>
            <a:off x="435750" y="1710425"/>
            <a:ext cx="59937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900" b="1" i="1">
                <a:solidFill>
                  <a:srgbClr val="FFFFFF"/>
                </a:solidFill>
              </a:rPr>
              <a:t>P</a:t>
            </a:r>
            <a:endParaRPr sz="1400" b="1" i="1">
              <a:solidFill>
                <a:srgbClr val="FFFFFF"/>
              </a:solidFill>
            </a:endParaRPr>
          </a:p>
          <a:p>
            <a:pPr marL="0" lvl="0" indent="0" algn="ctr" rtl="0">
              <a:lnSpc>
                <a:spcPct val="115000"/>
              </a:lnSpc>
              <a:spcBef>
                <a:spcPts val="0"/>
              </a:spcBef>
              <a:spcAft>
                <a:spcPts val="0"/>
              </a:spcAft>
              <a:buNone/>
            </a:pPr>
            <a:r>
              <a:rPr lang="fil" b="1">
                <a:solidFill>
                  <a:srgbClr val="000000"/>
                </a:solidFill>
                <a:latin typeface="Lobster"/>
                <a:ea typeface="Lobster"/>
                <a:cs typeface="Lobster"/>
                <a:sym typeface="Lobster"/>
              </a:rPr>
              <a:t>Sample WFP</a:t>
            </a:r>
            <a:endParaRPr sz="3000" b="1">
              <a:solidFill>
                <a:srgbClr val="000000"/>
              </a:solidFill>
              <a:latin typeface="Lobster"/>
              <a:ea typeface="Lobster"/>
              <a:cs typeface="Lobster"/>
              <a:sym typeface="Lobster"/>
            </a:endParaRPr>
          </a:p>
          <a:p>
            <a:pPr marL="0" lvl="0" indent="0" algn="ctr" rtl="0">
              <a:lnSpc>
                <a:spcPct val="115000"/>
              </a:lnSpc>
              <a:spcBef>
                <a:spcPts val="0"/>
              </a:spcBef>
              <a:spcAft>
                <a:spcPts val="0"/>
              </a:spcAft>
              <a:buNone/>
            </a:pPr>
            <a:r>
              <a:rPr lang="fil" sz="1400" b="1" i="1">
                <a:solidFill>
                  <a:srgbClr val="FFFFFF"/>
                </a:solidFill>
              </a:rPr>
              <a:t>Activity</a:t>
            </a:r>
            <a:endParaRPr sz="1400" b="1" i="1">
              <a:solidFill>
                <a:srgbClr val="FFFFFF"/>
              </a:solidFill>
            </a:endParaRPr>
          </a:p>
          <a:p>
            <a:pPr marL="0" lvl="0" indent="0" algn="ctr" rtl="0">
              <a:lnSpc>
                <a:spcPct val="115000"/>
              </a:lnSpc>
              <a:spcBef>
                <a:spcPts val="0"/>
              </a:spcBef>
              <a:spcAft>
                <a:spcPts val="0"/>
              </a:spcAft>
              <a:buNone/>
            </a:pPr>
            <a:r>
              <a:rPr lang="fil" sz="1400" b="1" i="1">
                <a:solidFill>
                  <a:srgbClr val="FFFFFF"/>
                </a:solidFill>
              </a:rPr>
              <a:t>Indicator</a:t>
            </a:r>
            <a:endParaRPr sz="1400" b="1" i="1">
              <a:solidFill>
                <a:srgbClr val="FFFFFF"/>
              </a:solidFill>
            </a:endParaRPr>
          </a:p>
          <a:p>
            <a:pPr marL="0" lvl="0" indent="0" algn="l" rtl="0">
              <a:lnSpc>
                <a:spcPct val="115000"/>
              </a:lnSpc>
              <a:spcBef>
                <a:spcPts val="0"/>
              </a:spcBef>
              <a:spcAft>
                <a:spcPts val="0"/>
              </a:spcAft>
              <a:buNone/>
            </a:pPr>
            <a:endParaRPr sz="2000"/>
          </a:p>
        </p:txBody>
      </p:sp>
      <p:pic>
        <p:nvPicPr>
          <p:cNvPr id="645" name="Google Shape;645;p61"/>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646" name="Google Shape;646;p61"/>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647" name="Google Shape;647;p61"/>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648" name="Google Shape;648;p61"/>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649" name="Google Shape;649;p61"/>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7"/>
          <p:cNvSpPr txBox="1">
            <a:spLocks noGrp="1"/>
          </p:cNvSpPr>
          <p:nvPr>
            <p:ph type="subTitle" idx="1"/>
          </p:nvPr>
        </p:nvSpPr>
        <p:spPr>
          <a:xfrm>
            <a:off x="513525" y="448100"/>
            <a:ext cx="6115800" cy="757500"/>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0"/>
              </a:spcAft>
              <a:buClr>
                <a:schemeClr val="dk1"/>
              </a:buClr>
              <a:buSzPts val="1100"/>
              <a:buFont typeface="Arial"/>
              <a:buNone/>
            </a:pPr>
            <a:r>
              <a:rPr lang="fil" sz="2200" b="1">
                <a:solidFill>
                  <a:schemeClr val="dk1"/>
                </a:solidFill>
                <a:latin typeface="Merriweather"/>
                <a:ea typeface="Merriweather"/>
                <a:cs typeface="Merriweather"/>
                <a:sym typeface="Merriweather"/>
              </a:rPr>
              <a:t>Budget</a:t>
            </a:r>
            <a:r>
              <a:rPr lang="fil" sz="2200">
                <a:solidFill>
                  <a:schemeClr val="dk1"/>
                </a:solidFill>
              </a:rPr>
              <a:t> – A table/schedule of expenditures, based on either obligations or cash concepts and the corresponding sources of financing, either from revenues, borrowings or cash balance drawdown.</a:t>
            </a:r>
            <a:endParaRPr sz="2200">
              <a:solidFill>
                <a:schemeClr val="dk1"/>
              </a:solidFill>
            </a:endParaRPr>
          </a:p>
          <a:p>
            <a:pPr marL="457200" lvl="0" indent="-368300" algn="l" rtl="0">
              <a:lnSpc>
                <a:spcPct val="150000"/>
              </a:lnSpc>
              <a:spcBef>
                <a:spcPts val="800"/>
              </a:spcBef>
              <a:spcAft>
                <a:spcPts val="0"/>
              </a:spcAft>
              <a:buClr>
                <a:schemeClr val="dk1"/>
              </a:buClr>
              <a:buSzPts val="2200"/>
              <a:buChar char="-"/>
            </a:pPr>
            <a:r>
              <a:rPr lang="fil" sz="2200">
                <a:solidFill>
                  <a:schemeClr val="dk1"/>
                </a:solidFill>
              </a:rPr>
              <a:t>An estimate of income and expenditure for a  set	period of time.</a:t>
            </a:r>
            <a:endParaRPr sz="2200">
              <a:solidFill>
                <a:schemeClr val="dk1"/>
              </a:solidFill>
            </a:endParaRPr>
          </a:p>
          <a:p>
            <a:pPr marL="0" lvl="0" indent="0" algn="l" rtl="0">
              <a:lnSpc>
                <a:spcPct val="150000"/>
              </a:lnSpc>
              <a:spcBef>
                <a:spcPts val="1000"/>
              </a:spcBef>
              <a:spcAft>
                <a:spcPts val="0"/>
              </a:spcAft>
              <a:buNone/>
            </a:pPr>
            <a:endParaRPr sz="1000">
              <a:solidFill>
                <a:schemeClr val="dk1"/>
              </a:solidFill>
            </a:endParaRPr>
          </a:p>
          <a:p>
            <a:pPr marL="0" lvl="0" indent="0" algn="ctr" rtl="0">
              <a:spcBef>
                <a:spcPts val="0"/>
              </a:spcBef>
              <a:spcAft>
                <a:spcPts val="0"/>
              </a:spcAft>
              <a:buNone/>
            </a:pPr>
            <a:endParaRPr sz="1400"/>
          </a:p>
        </p:txBody>
      </p:sp>
      <p:pic>
        <p:nvPicPr>
          <p:cNvPr id="93" name="Google Shape;93;p17"/>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94" name="Google Shape;94;p17"/>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95" name="Google Shape;95;p17"/>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96" name="Google Shape;96;p17"/>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97" name="Google Shape;97;p17"/>
          <p:cNvPicPr preferRelativeResize="0"/>
          <p:nvPr/>
        </p:nvPicPr>
        <p:blipFill>
          <a:blip r:embed="rId8">
            <a:alphaModFix/>
          </a:blip>
          <a:stretch>
            <a:fillRect/>
          </a:stretch>
        </p:blipFill>
        <p:spPr>
          <a:xfrm>
            <a:off x="7429650" y="4325550"/>
            <a:ext cx="1466751" cy="8179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3"/>
        <p:cNvGrpSpPr/>
        <p:nvPr/>
      </p:nvGrpSpPr>
      <p:grpSpPr>
        <a:xfrm>
          <a:off x="0" y="0"/>
          <a:ext cx="0" cy="0"/>
          <a:chOff x="0" y="0"/>
          <a:chExt cx="0" cy="0"/>
        </a:xfrm>
      </p:grpSpPr>
      <p:sp>
        <p:nvSpPr>
          <p:cNvPr id="654" name="Google Shape;654;p62"/>
          <p:cNvSpPr/>
          <p:nvPr/>
        </p:nvSpPr>
        <p:spPr>
          <a:xfrm rot="-4309377">
            <a:off x="3769504" y="3220193"/>
            <a:ext cx="505843" cy="302159"/>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2"/>
          <p:cNvSpPr/>
          <p:nvPr/>
        </p:nvSpPr>
        <p:spPr>
          <a:xfrm rot="-4309377">
            <a:off x="5518453" y="3317905"/>
            <a:ext cx="505843" cy="30472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6" name="Google Shape;656;p62"/>
          <p:cNvPicPr preferRelativeResize="0"/>
          <p:nvPr/>
        </p:nvPicPr>
        <p:blipFill>
          <a:blip r:embed="rId4">
            <a:alphaModFix/>
          </a:blip>
          <a:stretch>
            <a:fillRect/>
          </a:stretch>
        </p:blipFill>
        <p:spPr>
          <a:xfrm>
            <a:off x="0" y="0"/>
            <a:ext cx="9110134" cy="5121949"/>
          </a:xfrm>
          <a:prstGeom prst="rect">
            <a:avLst/>
          </a:prstGeom>
          <a:noFill/>
          <a:ln>
            <a:noFill/>
          </a:ln>
        </p:spPr>
      </p:pic>
      <p:sp>
        <p:nvSpPr>
          <p:cNvPr id="657" name="Google Shape;657;p62"/>
          <p:cNvSpPr/>
          <p:nvPr/>
        </p:nvSpPr>
        <p:spPr>
          <a:xfrm>
            <a:off x="1293025" y="2262450"/>
            <a:ext cx="505800" cy="30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2"/>
          <p:cNvSpPr/>
          <p:nvPr/>
        </p:nvSpPr>
        <p:spPr>
          <a:xfrm rot="-4309377">
            <a:off x="2228504" y="4192643"/>
            <a:ext cx="505843" cy="302159"/>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2"/>
          <p:cNvSpPr/>
          <p:nvPr/>
        </p:nvSpPr>
        <p:spPr>
          <a:xfrm>
            <a:off x="2990900" y="1162050"/>
            <a:ext cx="3790894" cy="3654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00FF"/>
                </a:solidFill>
                <a:latin typeface="Arial"/>
              </a:rPr>
              <a:t>Output/Activity/Indicator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3"/>
        <p:cNvGrpSpPr/>
        <p:nvPr/>
      </p:nvGrpSpPr>
      <p:grpSpPr>
        <a:xfrm>
          <a:off x="0" y="0"/>
          <a:ext cx="0" cy="0"/>
          <a:chOff x="0" y="0"/>
          <a:chExt cx="0" cy="0"/>
        </a:xfrm>
      </p:grpSpPr>
      <p:pic>
        <p:nvPicPr>
          <p:cNvPr id="664" name="Google Shape;664;p63"/>
          <p:cNvPicPr preferRelativeResize="0"/>
          <p:nvPr/>
        </p:nvPicPr>
        <p:blipFill rotWithShape="1">
          <a:blip r:embed="rId4">
            <a:alphaModFix/>
          </a:blip>
          <a:srcRect r="22552"/>
          <a:stretch/>
        </p:blipFill>
        <p:spPr>
          <a:xfrm>
            <a:off x="0" y="0"/>
            <a:ext cx="9144001" cy="5143500"/>
          </a:xfrm>
          <a:prstGeom prst="rect">
            <a:avLst/>
          </a:prstGeom>
          <a:noFill/>
          <a:ln>
            <a:noFill/>
          </a:ln>
        </p:spPr>
      </p:pic>
      <p:sp>
        <p:nvSpPr>
          <p:cNvPr id="665" name="Google Shape;665;p63"/>
          <p:cNvSpPr/>
          <p:nvPr/>
        </p:nvSpPr>
        <p:spPr>
          <a:xfrm>
            <a:off x="1293025" y="2262450"/>
            <a:ext cx="505800" cy="309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3"/>
          <p:cNvSpPr/>
          <p:nvPr/>
        </p:nvSpPr>
        <p:spPr>
          <a:xfrm rot="-4309377">
            <a:off x="3581054" y="3468743"/>
            <a:ext cx="505843" cy="302159"/>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3"/>
          <p:cNvSpPr/>
          <p:nvPr/>
        </p:nvSpPr>
        <p:spPr>
          <a:xfrm rot="-4309377">
            <a:off x="5575603" y="3086655"/>
            <a:ext cx="505843" cy="30472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3"/>
          <p:cNvSpPr/>
          <p:nvPr/>
        </p:nvSpPr>
        <p:spPr>
          <a:xfrm>
            <a:off x="3611525" y="1167625"/>
            <a:ext cx="2530225" cy="41385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00FF"/>
                </a:solidFill>
                <a:latin typeface="Arial"/>
              </a:rPr>
              <a:t>Schedule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2"/>
        <p:cNvGrpSpPr/>
        <p:nvPr/>
      </p:nvGrpSpPr>
      <p:grpSpPr>
        <a:xfrm>
          <a:off x="0" y="0"/>
          <a:ext cx="0" cy="0"/>
          <a:chOff x="0" y="0"/>
          <a:chExt cx="0" cy="0"/>
        </a:xfrm>
      </p:grpSpPr>
      <p:pic>
        <p:nvPicPr>
          <p:cNvPr id="673" name="Google Shape;673;p64"/>
          <p:cNvPicPr preferRelativeResize="0"/>
          <p:nvPr/>
        </p:nvPicPr>
        <p:blipFill>
          <a:blip r:embed="rId4">
            <a:alphaModFix/>
          </a:blip>
          <a:stretch>
            <a:fillRect/>
          </a:stretch>
        </p:blipFill>
        <p:spPr>
          <a:xfrm>
            <a:off x="0" y="0"/>
            <a:ext cx="9214701" cy="5143500"/>
          </a:xfrm>
          <a:prstGeom prst="rect">
            <a:avLst/>
          </a:prstGeom>
          <a:noFill/>
          <a:ln>
            <a:noFill/>
          </a:ln>
        </p:spPr>
      </p:pic>
      <p:sp>
        <p:nvSpPr>
          <p:cNvPr id="674" name="Google Shape;674;p64"/>
          <p:cNvSpPr/>
          <p:nvPr/>
        </p:nvSpPr>
        <p:spPr>
          <a:xfrm rot="-4309377">
            <a:off x="3064854" y="3542493"/>
            <a:ext cx="505843" cy="302159"/>
          </a:xfrm>
          <a:prstGeom prst="rightArrow">
            <a:avLst>
              <a:gd name="adj1" fmla="val 41177"/>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4"/>
          <p:cNvSpPr/>
          <p:nvPr/>
        </p:nvSpPr>
        <p:spPr>
          <a:xfrm>
            <a:off x="3342650" y="1256325"/>
            <a:ext cx="1553248" cy="35797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00FF"/>
                </a:solidFill>
                <a:latin typeface="Arial"/>
              </a:rPr>
              <a:t>Cost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9"/>
        <p:cNvGrpSpPr/>
        <p:nvPr/>
      </p:nvGrpSpPr>
      <p:grpSpPr>
        <a:xfrm>
          <a:off x="0" y="0"/>
          <a:ext cx="0" cy="0"/>
          <a:chOff x="0" y="0"/>
          <a:chExt cx="0" cy="0"/>
        </a:xfrm>
      </p:grpSpPr>
      <p:pic>
        <p:nvPicPr>
          <p:cNvPr id="680" name="Google Shape;680;p65"/>
          <p:cNvPicPr preferRelativeResize="0"/>
          <p:nvPr/>
        </p:nvPicPr>
        <p:blipFill>
          <a:blip r:embed="rId4">
            <a:alphaModFix/>
          </a:blip>
          <a:stretch>
            <a:fillRect/>
          </a:stretch>
        </p:blipFill>
        <p:spPr>
          <a:xfrm>
            <a:off x="-4465" y="0"/>
            <a:ext cx="9148464" cy="5143500"/>
          </a:xfrm>
          <a:prstGeom prst="rect">
            <a:avLst/>
          </a:prstGeom>
          <a:noFill/>
          <a:ln>
            <a:noFill/>
          </a:ln>
        </p:spPr>
      </p:pic>
      <p:sp>
        <p:nvSpPr>
          <p:cNvPr id="681" name="Google Shape;681;p65"/>
          <p:cNvSpPr/>
          <p:nvPr/>
        </p:nvSpPr>
        <p:spPr>
          <a:xfrm rot="-4309377">
            <a:off x="3064854" y="3542493"/>
            <a:ext cx="505843" cy="302159"/>
          </a:xfrm>
          <a:prstGeom prst="rightArrow">
            <a:avLst>
              <a:gd name="adj1" fmla="val 41177"/>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65"/>
          <p:cNvSpPr/>
          <p:nvPr/>
        </p:nvSpPr>
        <p:spPr>
          <a:xfrm>
            <a:off x="3342650" y="1256325"/>
            <a:ext cx="1726951" cy="35797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00FF"/>
                </a:solidFill>
                <a:latin typeface="Arial"/>
              </a:rPr>
              <a:t>Cost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6"/>
        <p:cNvGrpSpPr/>
        <p:nvPr/>
      </p:nvGrpSpPr>
      <p:grpSpPr>
        <a:xfrm>
          <a:off x="0" y="0"/>
          <a:ext cx="0" cy="0"/>
          <a:chOff x="0" y="0"/>
          <a:chExt cx="0" cy="0"/>
        </a:xfrm>
      </p:grpSpPr>
      <p:sp>
        <p:nvSpPr>
          <p:cNvPr id="687" name="Google Shape;687;p66"/>
          <p:cNvSpPr txBox="1">
            <a:spLocks noGrp="1"/>
          </p:cNvSpPr>
          <p:nvPr>
            <p:ph type="subTitle" idx="1"/>
          </p:nvPr>
        </p:nvSpPr>
        <p:spPr>
          <a:xfrm>
            <a:off x="311700" y="380500"/>
            <a:ext cx="85206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1800" dirty="0">
                <a:latin typeface="Merriweather"/>
                <a:ea typeface="Merriweather"/>
                <a:cs typeface="Merriweather"/>
                <a:sym typeface="Merriweather"/>
              </a:rPr>
              <a:t>Sample WFP</a:t>
            </a:r>
            <a:endParaRPr sz="1800" dirty="0">
              <a:latin typeface="Merriweather"/>
              <a:ea typeface="Merriweather"/>
              <a:cs typeface="Merriweather"/>
              <a:sym typeface="Merriweather"/>
            </a:endParaRPr>
          </a:p>
        </p:txBody>
      </p:sp>
      <p:sp>
        <p:nvSpPr>
          <p:cNvPr id="688" name="Google Shape;688;p66"/>
          <p:cNvSpPr txBox="1">
            <a:spLocks noGrp="1"/>
          </p:cNvSpPr>
          <p:nvPr>
            <p:ph type="subTitle" idx="1"/>
          </p:nvPr>
        </p:nvSpPr>
        <p:spPr>
          <a:xfrm>
            <a:off x="645775" y="828600"/>
            <a:ext cx="7434300" cy="732000"/>
          </a:xfrm>
          <a:prstGeom prst="rect">
            <a:avLst/>
          </a:prstGeom>
        </p:spPr>
        <p:txBody>
          <a:bodyPr spcFirstLastPara="1" wrap="square" lIns="91425" tIns="91425" rIns="91425" bIns="91425" anchor="t" anchorCtr="0">
            <a:noAutofit/>
          </a:bodyPr>
          <a:lstStyle/>
          <a:p>
            <a:pPr marL="0" lvl="0" indent="0" algn="l" rtl="0">
              <a:lnSpc>
                <a:spcPct val="120000"/>
              </a:lnSpc>
              <a:spcBef>
                <a:spcPts val="1000"/>
              </a:spcBef>
              <a:spcAft>
                <a:spcPts val="0"/>
              </a:spcAft>
              <a:buClr>
                <a:schemeClr val="dk1"/>
              </a:buClr>
              <a:buSzPts val="1100"/>
              <a:buFont typeface="Arial"/>
              <a:buNone/>
            </a:pPr>
            <a:r>
              <a:rPr lang="fil" sz="2000">
                <a:solidFill>
                  <a:schemeClr val="dk1"/>
                </a:solidFill>
              </a:rPr>
              <a:t>•</a:t>
            </a:r>
            <a:endParaRPr sz="2400"/>
          </a:p>
        </p:txBody>
      </p:sp>
      <p:pic>
        <p:nvPicPr>
          <p:cNvPr id="689" name="Google Shape;689;p66"/>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690" name="Google Shape;690;p66"/>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691" name="Google Shape;691;p66"/>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692" name="Google Shape;692;p66"/>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693" name="Google Shape;693;p66"/>
          <p:cNvPicPr preferRelativeResize="0"/>
          <p:nvPr/>
        </p:nvPicPr>
        <p:blipFill>
          <a:blip r:embed="rId8">
            <a:alphaModFix/>
          </a:blip>
          <a:stretch>
            <a:fillRect/>
          </a:stretch>
        </p:blipFill>
        <p:spPr>
          <a:xfrm>
            <a:off x="7448700" y="4325550"/>
            <a:ext cx="1466751" cy="817950"/>
          </a:xfrm>
          <a:prstGeom prst="rect">
            <a:avLst/>
          </a:prstGeom>
          <a:noFill/>
          <a:ln>
            <a:noFill/>
          </a:ln>
        </p:spPr>
      </p:pic>
      <p:sp>
        <p:nvSpPr>
          <p:cNvPr id="694" name="Google Shape;694;p66">
            <a:hlinkClick r:id="rId9" action="ppaction://hlinkfile"/>
          </p:cNvPr>
          <p:cNvSpPr txBox="1"/>
          <p:nvPr/>
        </p:nvSpPr>
        <p:spPr>
          <a:xfrm>
            <a:off x="1569651" y="1175025"/>
            <a:ext cx="7345800" cy="857100"/>
          </a:xfrm>
          <a:prstGeom prst="rect">
            <a:avLst/>
          </a:prstGeom>
          <a:noFill/>
          <a:ln>
            <a:noFill/>
          </a:ln>
        </p:spPr>
        <p:txBody>
          <a:bodyPr spcFirstLastPara="1" wrap="square" lIns="91425" tIns="91425" rIns="91425" bIns="91425" anchor="t" anchorCtr="0">
            <a:noAutofit/>
          </a:bodyPr>
          <a:lstStyle/>
          <a:p>
            <a:pPr lvl="0"/>
            <a:r>
              <a:rPr lang="en-US" dirty="0" err="1">
                <a:ln w="0"/>
                <a:solidFill>
                  <a:schemeClr val="tx1"/>
                </a:solidFill>
                <a:effectLst>
                  <a:outerShdw blurRad="38100" dist="19050" dir="2700000" algn="tl" rotWithShape="0">
                    <a:schemeClr val="dk1">
                      <a:alpha val="40000"/>
                    </a:schemeClr>
                  </a:outerShdw>
                </a:effectLst>
                <a:hlinkClick r:id="rId10" action="ppaction://hlinkfile"/>
              </a:rPr>
              <a:t>wfp</a:t>
            </a:r>
            <a:r>
              <a:rPr lang="en-US" dirty="0">
                <a:ln w="0"/>
                <a:solidFill>
                  <a:schemeClr val="tx1"/>
                </a:solidFill>
                <a:effectLst>
                  <a:outerShdw blurRad="38100" dist="19050" dir="2700000" algn="tl" rotWithShape="0">
                    <a:schemeClr val="dk1">
                      <a:alpha val="40000"/>
                    </a:schemeClr>
                  </a:outerShdw>
                </a:effectLst>
                <a:hlinkClick r:id="rId10" action="ppaction://hlinkfile"/>
              </a:rPr>
              <a:t> 2021 sample form.xlsx</a:t>
            </a:r>
            <a:br>
              <a:rPr lang="en-US" dirty="0">
                <a:ln w="0"/>
                <a:solidFill>
                  <a:schemeClr val="tx1"/>
                </a:solidFill>
                <a:effectLst>
                  <a:outerShdw blurRad="38100" dist="19050" dir="2700000" algn="tl" rotWithShape="0">
                    <a:schemeClr val="dk1">
                      <a:alpha val="40000"/>
                    </a:schemeClr>
                  </a:outerShdw>
                </a:effectLst>
              </a:rPr>
            </a:br>
            <a:endParaRPr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8"/>
        <p:cNvGrpSpPr/>
        <p:nvPr/>
      </p:nvGrpSpPr>
      <p:grpSpPr>
        <a:xfrm>
          <a:off x="0" y="0"/>
          <a:ext cx="0" cy="0"/>
          <a:chOff x="0" y="0"/>
          <a:chExt cx="0" cy="0"/>
        </a:xfrm>
      </p:grpSpPr>
      <p:sp>
        <p:nvSpPr>
          <p:cNvPr id="699" name="Google Shape;699;p67"/>
          <p:cNvSpPr txBox="1">
            <a:spLocks noGrp="1"/>
          </p:cNvSpPr>
          <p:nvPr>
            <p:ph type="subTitle" idx="1"/>
          </p:nvPr>
        </p:nvSpPr>
        <p:spPr>
          <a:xfrm>
            <a:off x="311700" y="380500"/>
            <a:ext cx="85206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3000" b="1">
                <a:solidFill>
                  <a:schemeClr val="dk1"/>
                </a:solidFill>
                <a:latin typeface="Merriweather"/>
                <a:ea typeface="Merriweather"/>
                <a:cs typeface="Merriweather"/>
                <a:sym typeface="Merriweather"/>
              </a:rPr>
              <a:t>Checking the Financial Plan</a:t>
            </a:r>
            <a:endParaRPr sz="1800" dirty="0">
              <a:latin typeface="Merriweather"/>
              <a:ea typeface="Merriweather"/>
              <a:cs typeface="Merriweather"/>
              <a:sym typeface="Merriweather"/>
            </a:endParaRPr>
          </a:p>
        </p:txBody>
      </p:sp>
      <p:sp>
        <p:nvSpPr>
          <p:cNvPr id="700" name="Google Shape;700;p67"/>
          <p:cNvSpPr txBox="1">
            <a:spLocks noGrp="1"/>
          </p:cNvSpPr>
          <p:nvPr>
            <p:ph type="subTitle" idx="1"/>
          </p:nvPr>
        </p:nvSpPr>
        <p:spPr>
          <a:xfrm>
            <a:off x="645775" y="828600"/>
            <a:ext cx="7434300" cy="732000"/>
          </a:xfrm>
          <a:prstGeom prst="rect">
            <a:avLst/>
          </a:prstGeom>
        </p:spPr>
        <p:txBody>
          <a:bodyPr spcFirstLastPara="1" wrap="square" lIns="91425" tIns="91425" rIns="91425" bIns="91425" anchor="t" anchorCtr="0">
            <a:noAutofit/>
          </a:bodyPr>
          <a:lstStyle/>
          <a:p>
            <a:pPr marL="0" lvl="0" indent="0" algn="l" rtl="0">
              <a:lnSpc>
                <a:spcPct val="120000"/>
              </a:lnSpc>
              <a:spcBef>
                <a:spcPts val="1000"/>
              </a:spcBef>
              <a:spcAft>
                <a:spcPts val="0"/>
              </a:spcAft>
              <a:buClr>
                <a:schemeClr val="dk1"/>
              </a:buClr>
              <a:buSzPts val="1100"/>
              <a:buFont typeface="Arial"/>
              <a:buNone/>
            </a:pPr>
            <a:r>
              <a:rPr lang="fil" sz="2000" dirty="0">
                <a:solidFill>
                  <a:schemeClr val="dk1"/>
                </a:solidFill>
              </a:rPr>
              <a:t>•</a:t>
            </a:r>
            <a:r>
              <a:rPr lang="fil" sz="1700" dirty="0">
                <a:solidFill>
                  <a:schemeClr val="dk1"/>
                </a:solidFill>
              </a:rPr>
              <a:t>Should the obligations be equal to disbursements?</a:t>
            </a:r>
            <a:endParaRPr sz="1700" dirty="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1700" dirty="0">
                <a:solidFill>
                  <a:schemeClr val="dk1"/>
                </a:solidFill>
              </a:rPr>
              <a:t>	No, it should be equal to 95 %  of total obligation</a:t>
            </a:r>
            <a:endParaRPr sz="1700" dirty="0">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fil" sz="1700" dirty="0">
                <a:solidFill>
                  <a:schemeClr val="dk1"/>
                </a:solidFill>
              </a:rPr>
              <a:t>•Should obligations be </a:t>
            </a:r>
            <a:r>
              <a:rPr lang="fil" sz="1700" b="1" dirty="0">
                <a:solidFill>
                  <a:schemeClr val="dk1"/>
                </a:solidFill>
              </a:rPr>
              <a:t>scheduled</a:t>
            </a:r>
            <a:r>
              <a:rPr lang="fil" sz="1700" dirty="0">
                <a:solidFill>
                  <a:schemeClr val="dk1"/>
                </a:solidFill>
              </a:rPr>
              <a:t> at the same time as disbursements?</a:t>
            </a:r>
            <a:endParaRPr sz="1700" dirty="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fil" sz="1700" dirty="0">
                <a:solidFill>
                  <a:schemeClr val="dk1"/>
                </a:solidFill>
              </a:rPr>
              <a:t>	Yes  for school cash advances</a:t>
            </a:r>
            <a:endParaRPr sz="1700" dirty="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fil" sz="1700" dirty="0">
                <a:solidFill>
                  <a:schemeClr val="dk1"/>
                </a:solidFill>
              </a:rPr>
              <a:t>               For direct payments it depends     </a:t>
            </a:r>
            <a:endParaRPr sz="1700" dirty="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fil" sz="1700" dirty="0">
                <a:solidFill>
                  <a:schemeClr val="dk1"/>
                </a:solidFill>
              </a:rPr>
              <a:t>•When do we obligate?</a:t>
            </a:r>
            <a:endParaRPr sz="1700" dirty="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fil" sz="1700" dirty="0">
                <a:solidFill>
                  <a:schemeClr val="dk1"/>
                </a:solidFill>
              </a:rPr>
              <a:t>•When do we disburse?</a:t>
            </a:r>
            <a:endParaRPr sz="1700" dirty="0">
              <a:solidFill>
                <a:schemeClr val="dk1"/>
              </a:solidFill>
            </a:endParaRPr>
          </a:p>
          <a:p>
            <a:pPr marL="0" lvl="0" indent="0" algn="ctr" rtl="0">
              <a:spcBef>
                <a:spcPts val="0"/>
              </a:spcBef>
              <a:spcAft>
                <a:spcPts val="0"/>
              </a:spcAft>
              <a:buNone/>
            </a:pPr>
            <a:endParaRPr sz="2400" dirty="0"/>
          </a:p>
        </p:txBody>
      </p:sp>
      <p:pic>
        <p:nvPicPr>
          <p:cNvPr id="701" name="Google Shape;701;p67"/>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702" name="Google Shape;702;p67"/>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703" name="Google Shape;703;p67"/>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704" name="Google Shape;704;p67"/>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705" name="Google Shape;705;p67"/>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9"/>
        <p:cNvGrpSpPr/>
        <p:nvPr/>
      </p:nvGrpSpPr>
      <p:grpSpPr>
        <a:xfrm>
          <a:off x="0" y="0"/>
          <a:ext cx="0" cy="0"/>
          <a:chOff x="0" y="0"/>
          <a:chExt cx="0" cy="0"/>
        </a:xfrm>
      </p:grpSpPr>
      <p:sp>
        <p:nvSpPr>
          <p:cNvPr id="710" name="Google Shape;710;p68"/>
          <p:cNvSpPr txBox="1">
            <a:spLocks noGrp="1"/>
          </p:cNvSpPr>
          <p:nvPr>
            <p:ph type="subTitle" idx="1"/>
          </p:nvPr>
        </p:nvSpPr>
        <p:spPr>
          <a:xfrm>
            <a:off x="787100" y="434100"/>
            <a:ext cx="64140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3200" b="1">
                <a:solidFill>
                  <a:schemeClr val="dk1"/>
                </a:solidFill>
                <a:latin typeface="Merriweather"/>
                <a:ea typeface="Merriweather"/>
                <a:cs typeface="Merriweather"/>
                <a:sym typeface="Merriweather"/>
              </a:rPr>
              <a:t>G</a:t>
            </a:r>
            <a:r>
              <a:rPr lang="fil" sz="2900" b="1">
                <a:solidFill>
                  <a:schemeClr val="dk1"/>
                </a:solidFill>
                <a:latin typeface="Merriweather"/>
                <a:ea typeface="Merriweather"/>
                <a:cs typeface="Merriweather"/>
                <a:sym typeface="Merriweather"/>
              </a:rPr>
              <a:t>eneral Reminders</a:t>
            </a:r>
            <a:endParaRPr sz="1100" b="1" i="1" dirty="0">
              <a:solidFill>
                <a:srgbClr val="FFFFFF"/>
              </a:solidFill>
              <a:latin typeface="Merriweather"/>
              <a:ea typeface="Merriweather"/>
              <a:cs typeface="Merriweather"/>
              <a:sym typeface="Merriweather"/>
            </a:endParaRPr>
          </a:p>
          <a:p>
            <a:pPr marL="0" lvl="0" indent="0" algn="ctr" rtl="0">
              <a:lnSpc>
                <a:spcPct val="115000"/>
              </a:lnSpc>
              <a:spcBef>
                <a:spcPts val="0"/>
              </a:spcBef>
              <a:spcAft>
                <a:spcPts val="0"/>
              </a:spcAft>
              <a:buNone/>
            </a:pPr>
            <a:r>
              <a:rPr lang="fil" sz="1800" b="1" i="1">
                <a:solidFill>
                  <a:srgbClr val="FFFFFF"/>
                </a:solidFill>
              </a:rPr>
              <a:t>Activity</a:t>
            </a:r>
            <a:endParaRPr sz="1800" b="1" i="1" dirty="0">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dirty="0">
              <a:solidFill>
                <a:srgbClr val="FFFFFF"/>
              </a:solidFill>
            </a:endParaRPr>
          </a:p>
          <a:p>
            <a:pPr marL="0" lvl="0" indent="0" algn="l" rtl="0">
              <a:lnSpc>
                <a:spcPct val="115000"/>
              </a:lnSpc>
              <a:spcBef>
                <a:spcPts val="0"/>
              </a:spcBef>
              <a:spcAft>
                <a:spcPts val="0"/>
              </a:spcAft>
              <a:buNone/>
            </a:pPr>
            <a:endParaRPr sz="2400" dirty="0"/>
          </a:p>
        </p:txBody>
      </p:sp>
      <p:pic>
        <p:nvPicPr>
          <p:cNvPr id="711" name="Google Shape;711;p68"/>
          <p:cNvPicPr preferRelativeResize="0"/>
          <p:nvPr/>
        </p:nvPicPr>
        <p:blipFill>
          <a:blip r:embed="rId4">
            <a:alphaModFix/>
          </a:blip>
          <a:stretch>
            <a:fillRect/>
          </a:stretch>
        </p:blipFill>
        <p:spPr>
          <a:xfrm>
            <a:off x="624325" y="1062900"/>
            <a:ext cx="5967026" cy="3023401"/>
          </a:xfrm>
          <a:prstGeom prst="rect">
            <a:avLst/>
          </a:prstGeom>
          <a:noFill/>
          <a:ln>
            <a:noFill/>
          </a:ln>
        </p:spPr>
      </p:pic>
      <p:pic>
        <p:nvPicPr>
          <p:cNvPr id="712" name="Google Shape;712;p68"/>
          <p:cNvPicPr preferRelativeResize="0"/>
          <p:nvPr/>
        </p:nvPicPr>
        <p:blipFill>
          <a:blip r:embed="rId5">
            <a:alphaModFix/>
          </a:blip>
          <a:stretch>
            <a:fillRect/>
          </a:stretch>
        </p:blipFill>
        <p:spPr>
          <a:xfrm>
            <a:off x="209600" y="4325550"/>
            <a:ext cx="2076450" cy="817951"/>
          </a:xfrm>
          <a:prstGeom prst="rect">
            <a:avLst/>
          </a:prstGeom>
          <a:noFill/>
          <a:ln>
            <a:noFill/>
          </a:ln>
        </p:spPr>
      </p:pic>
      <p:pic>
        <p:nvPicPr>
          <p:cNvPr id="713" name="Google Shape;713;p68"/>
          <p:cNvPicPr preferRelativeResize="0"/>
          <p:nvPr/>
        </p:nvPicPr>
        <p:blipFill>
          <a:blip r:embed="rId6">
            <a:alphaModFix/>
          </a:blip>
          <a:stretch>
            <a:fillRect/>
          </a:stretch>
        </p:blipFill>
        <p:spPr>
          <a:xfrm>
            <a:off x="2286050" y="4282575"/>
            <a:ext cx="1771650" cy="817950"/>
          </a:xfrm>
          <a:prstGeom prst="rect">
            <a:avLst/>
          </a:prstGeom>
          <a:noFill/>
          <a:ln>
            <a:noFill/>
          </a:ln>
        </p:spPr>
      </p:pic>
      <p:pic>
        <p:nvPicPr>
          <p:cNvPr id="714" name="Google Shape;714;p68"/>
          <p:cNvPicPr preferRelativeResize="0"/>
          <p:nvPr/>
        </p:nvPicPr>
        <p:blipFill>
          <a:blip r:embed="rId7">
            <a:alphaModFix/>
          </a:blip>
          <a:stretch>
            <a:fillRect/>
          </a:stretch>
        </p:blipFill>
        <p:spPr>
          <a:xfrm>
            <a:off x="4379525" y="4325550"/>
            <a:ext cx="1740600" cy="817951"/>
          </a:xfrm>
          <a:prstGeom prst="rect">
            <a:avLst/>
          </a:prstGeom>
          <a:noFill/>
          <a:ln>
            <a:noFill/>
          </a:ln>
        </p:spPr>
      </p:pic>
      <p:pic>
        <p:nvPicPr>
          <p:cNvPr id="715" name="Google Shape;715;p68"/>
          <p:cNvPicPr preferRelativeResize="0"/>
          <p:nvPr/>
        </p:nvPicPr>
        <p:blipFill>
          <a:blip r:embed="rId8">
            <a:alphaModFix/>
          </a:blip>
          <a:stretch>
            <a:fillRect/>
          </a:stretch>
        </p:blipFill>
        <p:spPr>
          <a:xfrm>
            <a:off x="6120125" y="4325550"/>
            <a:ext cx="1557075" cy="817951"/>
          </a:xfrm>
          <a:prstGeom prst="rect">
            <a:avLst/>
          </a:prstGeom>
          <a:noFill/>
          <a:ln>
            <a:noFill/>
          </a:ln>
        </p:spPr>
      </p:pic>
      <p:pic>
        <p:nvPicPr>
          <p:cNvPr id="716" name="Google Shape;716;p68"/>
          <p:cNvPicPr preferRelativeResize="0"/>
          <p:nvPr/>
        </p:nvPicPr>
        <p:blipFill>
          <a:blip r:embed="rId9">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0"/>
        <p:cNvGrpSpPr/>
        <p:nvPr/>
      </p:nvGrpSpPr>
      <p:grpSpPr>
        <a:xfrm>
          <a:off x="0" y="0"/>
          <a:ext cx="0" cy="0"/>
          <a:chOff x="0" y="0"/>
          <a:chExt cx="0" cy="0"/>
        </a:xfrm>
      </p:grpSpPr>
      <p:sp>
        <p:nvSpPr>
          <p:cNvPr id="721" name="Google Shape;721;p69"/>
          <p:cNvSpPr txBox="1">
            <a:spLocks noGrp="1"/>
          </p:cNvSpPr>
          <p:nvPr>
            <p:ph type="subTitle" idx="1"/>
          </p:nvPr>
        </p:nvSpPr>
        <p:spPr>
          <a:xfrm>
            <a:off x="787100" y="434100"/>
            <a:ext cx="6414000" cy="1605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3200" b="1">
                <a:solidFill>
                  <a:schemeClr val="dk1"/>
                </a:solidFill>
                <a:latin typeface="Merriweather"/>
                <a:ea typeface="Merriweather"/>
                <a:cs typeface="Merriweather"/>
                <a:sym typeface="Merriweather"/>
              </a:rPr>
              <a:t>G</a:t>
            </a:r>
            <a:r>
              <a:rPr lang="fil" sz="2900" b="1">
                <a:solidFill>
                  <a:schemeClr val="dk1"/>
                </a:solidFill>
                <a:latin typeface="Merriweather"/>
                <a:ea typeface="Merriweather"/>
                <a:cs typeface="Merriweather"/>
                <a:sym typeface="Merriweather"/>
              </a:rPr>
              <a:t>eneral Reminders</a:t>
            </a:r>
            <a:endParaRPr sz="1100" b="1" i="1" dirty="0">
              <a:solidFill>
                <a:srgbClr val="FFFFFF"/>
              </a:solidFill>
              <a:latin typeface="Merriweather"/>
              <a:ea typeface="Merriweather"/>
              <a:cs typeface="Merriweather"/>
              <a:sym typeface="Merriweather"/>
            </a:endParaRPr>
          </a:p>
          <a:p>
            <a:pPr marL="457200" lvl="0" indent="-355600" algn="l" rtl="0">
              <a:lnSpc>
                <a:spcPct val="120000"/>
              </a:lnSpc>
              <a:spcBef>
                <a:spcPts val="1000"/>
              </a:spcBef>
              <a:spcAft>
                <a:spcPts val="0"/>
              </a:spcAft>
              <a:buClr>
                <a:schemeClr val="dk1"/>
              </a:buClr>
              <a:buSzPts val="2000"/>
              <a:buChar char="●"/>
            </a:pPr>
            <a:r>
              <a:rPr lang="fil" sz="2000">
                <a:solidFill>
                  <a:schemeClr val="dk1"/>
                </a:solidFill>
              </a:rPr>
              <a:t>Your NEP is equal to your WFP (check the total)</a:t>
            </a:r>
            <a:r>
              <a:rPr lang="fil" sz="1800" b="1" i="1">
                <a:solidFill>
                  <a:srgbClr val="FFFFFF"/>
                </a:solidFill>
              </a:rPr>
              <a:t>Indicat</a:t>
            </a:r>
            <a:endParaRPr sz="2000" dirty="0">
              <a:solidFill>
                <a:schemeClr val="dk1"/>
              </a:solidFill>
            </a:endParaRPr>
          </a:p>
          <a:p>
            <a:pPr marL="457200" lvl="0" indent="-355600" algn="l" rtl="0">
              <a:lnSpc>
                <a:spcPct val="120000"/>
              </a:lnSpc>
              <a:spcBef>
                <a:spcPts val="0"/>
              </a:spcBef>
              <a:spcAft>
                <a:spcPts val="0"/>
              </a:spcAft>
              <a:buClr>
                <a:schemeClr val="dk1"/>
              </a:buClr>
              <a:buSzPts val="2000"/>
              <a:buChar char="●"/>
            </a:pPr>
            <a:r>
              <a:rPr lang="fil" sz="2000">
                <a:solidFill>
                  <a:schemeClr val="dk1"/>
                </a:solidFill>
              </a:rPr>
              <a:t>Don’t forget your School ID, Name of School,  District, Name of School Head &amp; Signature.</a:t>
            </a:r>
            <a:endParaRPr sz="2000" dirty="0">
              <a:solidFill>
                <a:schemeClr val="dk1"/>
              </a:solidFill>
            </a:endParaRPr>
          </a:p>
          <a:p>
            <a:pPr marL="457200" lvl="0" indent="-355600" algn="l" rtl="0">
              <a:lnSpc>
                <a:spcPct val="120000"/>
              </a:lnSpc>
              <a:spcBef>
                <a:spcPts val="0"/>
              </a:spcBef>
              <a:spcAft>
                <a:spcPts val="0"/>
              </a:spcAft>
              <a:buClr>
                <a:schemeClr val="dk1"/>
              </a:buClr>
              <a:buSzPts val="2000"/>
              <a:buChar char="●"/>
            </a:pPr>
            <a:r>
              <a:rPr lang="fil" sz="2000">
                <a:solidFill>
                  <a:schemeClr val="dk1"/>
                </a:solidFill>
              </a:rPr>
              <a:t>It should be in absolute value. Roud off to the nearest peso.</a:t>
            </a:r>
            <a:endParaRPr sz="2400" dirty="0">
              <a:solidFill>
                <a:srgbClr val="000000"/>
              </a:solidFill>
            </a:endParaRPr>
          </a:p>
          <a:p>
            <a:pPr marL="0" lvl="0" indent="0" algn="l" rtl="0">
              <a:lnSpc>
                <a:spcPct val="115000"/>
              </a:lnSpc>
              <a:spcBef>
                <a:spcPts val="0"/>
              </a:spcBef>
              <a:spcAft>
                <a:spcPts val="0"/>
              </a:spcAft>
              <a:buNone/>
            </a:pPr>
            <a:endParaRPr sz="2400" dirty="0"/>
          </a:p>
        </p:txBody>
      </p:sp>
      <p:pic>
        <p:nvPicPr>
          <p:cNvPr id="722" name="Google Shape;722;p69"/>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723" name="Google Shape;723;p69"/>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724" name="Google Shape;724;p69"/>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725" name="Google Shape;725;p69"/>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726" name="Google Shape;726;p69"/>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0"/>
        <p:cNvGrpSpPr/>
        <p:nvPr/>
      </p:nvGrpSpPr>
      <p:grpSpPr>
        <a:xfrm>
          <a:off x="0" y="0"/>
          <a:ext cx="0" cy="0"/>
          <a:chOff x="0" y="0"/>
          <a:chExt cx="0" cy="0"/>
        </a:xfrm>
      </p:grpSpPr>
      <p:sp>
        <p:nvSpPr>
          <p:cNvPr id="731" name="Google Shape;731;p70"/>
          <p:cNvSpPr txBox="1">
            <a:spLocks noGrp="1"/>
          </p:cNvSpPr>
          <p:nvPr>
            <p:ph type="subTitle" idx="1"/>
          </p:nvPr>
        </p:nvSpPr>
        <p:spPr>
          <a:xfrm>
            <a:off x="787100" y="434100"/>
            <a:ext cx="64140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3200" b="1">
                <a:solidFill>
                  <a:schemeClr val="dk1"/>
                </a:solidFill>
                <a:latin typeface="Merriweather"/>
                <a:ea typeface="Merriweather"/>
                <a:cs typeface="Merriweather"/>
                <a:sym typeface="Merriweather"/>
              </a:rPr>
              <a:t>G</a:t>
            </a:r>
            <a:r>
              <a:rPr lang="fil" sz="2900" b="1">
                <a:solidFill>
                  <a:schemeClr val="dk1"/>
                </a:solidFill>
                <a:latin typeface="Merriweather"/>
                <a:ea typeface="Merriweather"/>
                <a:cs typeface="Merriweather"/>
                <a:sym typeface="Merriweather"/>
              </a:rPr>
              <a:t>eneral Reminders</a:t>
            </a:r>
            <a:endParaRPr sz="2000" dirty="0">
              <a:solidFill>
                <a:schemeClr val="dk1"/>
              </a:solidFill>
            </a:endParaRPr>
          </a:p>
          <a:p>
            <a:pPr marL="457200" lvl="0" indent="-355600" algn="l" rtl="0">
              <a:lnSpc>
                <a:spcPct val="120000"/>
              </a:lnSpc>
              <a:spcBef>
                <a:spcPts val="1000"/>
              </a:spcBef>
              <a:spcAft>
                <a:spcPts val="0"/>
              </a:spcAft>
              <a:buClr>
                <a:schemeClr val="dk1"/>
              </a:buClr>
              <a:buSzPts val="2000"/>
              <a:buChar char="●"/>
            </a:pPr>
            <a:r>
              <a:rPr lang="fil" sz="2000">
                <a:solidFill>
                  <a:schemeClr val="dk1"/>
                </a:solidFill>
              </a:rPr>
              <a:t>Submit in triplicate copies to your Liaison Officer. (with transmittal kapag dadalhin na sa Budget Office)</a:t>
            </a:r>
            <a:endParaRPr sz="2000" dirty="0">
              <a:solidFill>
                <a:schemeClr val="dk1"/>
              </a:solidFill>
            </a:endParaRPr>
          </a:p>
          <a:p>
            <a:pPr marL="457200" lvl="0" indent="-355600" algn="l" rtl="0">
              <a:lnSpc>
                <a:spcPct val="120000"/>
              </a:lnSpc>
              <a:spcBef>
                <a:spcPts val="0"/>
              </a:spcBef>
              <a:spcAft>
                <a:spcPts val="0"/>
              </a:spcAft>
              <a:buClr>
                <a:schemeClr val="dk1"/>
              </a:buClr>
              <a:buSzPts val="2000"/>
              <a:buChar char="●"/>
            </a:pPr>
            <a:r>
              <a:rPr lang="fil" sz="2000">
                <a:solidFill>
                  <a:schemeClr val="dk1"/>
                </a:solidFill>
              </a:rPr>
              <a:t>Check your total horizontally and vertically</a:t>
            </a:r>
            <a:endParaRPr sz="2000" dirty="0">
              <a:solidFill>
                <a:schemeClr val="dk1"/>
              </a:solidFill>
            </a:endParaRPr>
          </a:p>
          <a:p>
            <a:pPr marL="457200" lvl="0" indent="-355600" algn="l" rtl="0">
              <a:lnSpc>
                <a:spcPct val="120000"/>
              </a:lnSpc>
              <a:spcBef>
                <a:spcPts val="0"/>
              </a:spcBef>
              <a:spcAft>
                <a:spcPts val="0"/>
              </a:spcAft>
              <a:buClr>
                <a:schemeClr val="dk1"/>
              </a:buClr>
              <a:buSzPts val="2000"/>
              <a:buChar char="●"/>
            </a:pPr>
            <a:r>
              <a:rPr lang="fil" sz="2000">
                <a:solidFill>
                  <a:schemeClr val="dk1"/>
                </a:solidFill>
              </a:rPr>
              <a:t>Separate WFP for Junior HS &amp; Senior HS</a:t>
            </a:r>
            <a:endParaRPr sz="2000" dirty="0">
              <a:solidFill>
                <a:schemeClr val="dk1"/>
              </a:solidFill>
            </a:endParaRPr>
          </a:p>
          <a:p>
            <a:pPr marL="457200" lvl="0" indent="0" algn="l" rtl="0">
              <a:lnSpc>
                <a:spcPct val="120000"/>
              </a:lnSpc>
              <a:spcBef>
                <a:spcPts val="100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None/>
            </a:pPr>
            <a:endParaRPr sz="2400" dirty="0"/>
          </a:p>
        </p:txBody>
      </p:sp>
      <p:pic>
        <p:nvPicPr>
          <p:cNvPr id="732" name="Google Shape;732;p70"/>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733" name="Google Shape;733;p70"/>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734" name="Google Shape;734;p70"/>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735" name="Google Shape;735;p70"/>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736" name="Google Shape;736;p70"/>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0"/>
        <p:cNvGrpSpPr/>
        <p:nvPr/>
      </p:nvGrpSpPr>
      <p:grpSpPr>
        <a:xfrm>
          <a:off x="0" y="0"/>
          <a:ext cx="0" cy="0"/>
          <a:chOff x="0" y="0"/>
          <a:chExt cx="0" cy="0"/>
        </a:xfrm>
      </p:grpSpPr>
      <p:sp>
        <p:nvSpPr>
          <p:cNvPr id="741" name="Google Shape;741;p71"/>
          <p:cNvSpPr txBox="1">
            <a:spLocks noGrp="1"/>
          </p:cNvSpPr>
          <p:nvPr>
            <p:ph type="subTitle" idx="1"/>
          </p:nvPr>
        </p:nvSpPr>
        <p:spPr>
          <a:xfrm>
            <a:off x="787100" y="434100"/>
            <a:ext cx="64140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3200" b="1" dirty="0">
                <a:solidFill>
                  <a:schemeClr val="dk1"/>
                </a:solidFill>
                <a:latin typeface="Merriweather"/>
                <a:ea typeface="Merriweather"/>
                <a:cs typeface="Merriweather"/>
                <a:sym typeface="Merriweather"/>
              </a:rPr>
              <a:t>G</a:t>
            </a:r>
            <a:r>
              <a:rPr lang="fil" sz="2900" b="1" dirty="0">
                <a:solidFill>
                  <a:schemeClr val="dk1"/>
                </a:solidFill>
                <a:latin typeface="Merriweather"/>
                <a:ea typeface="Merriweather"/>
                <a:cs typeface="Merriweather"/>
                <a:sym typeface="Merriweather"/>
              </a:rPr>
              <a:t>eneral Reminders</a:t>
            </a:r>
            <a:endParaRPr sz="1100" b="1" i="1" dirty="0">
              <a:solidFill>
                <a:srgbClr val="FFFFFF"/>
              </a:solidFill>
              <a:latin typeface="Merriweather"/>
              <a:ea typeface="Merriweather"/>
              <a:cs typeface="Merriweather"/>
              <a:sym typeface="Merriweather"/>
            </a:endParaRPr>
          </a:p>
          <a:p>
            <a:pPr marL="101600" lvl="0" indent="0" algn="l" rtl="0">
              <a:lnSpc>
                <a:spcPct val="120000"/>
              </a:lnSpc>
              <a:spcBef>
                <a:spcPts val="1000"/>
              </a:spcBef>
              <a:spcAft>
                <a:spcPts val="0"/>
              </a:spcAft>
              <a:buClr>
                <a:schemeClr val="dk1"/>
              </a:buClr>
              <a:buSzPts val="2000"/>
            </a:pPr>
            <a:r>
              <a:rPr lang="en-US" sz="2000" b="1" dirty="0">
                <a:solidFill>
                  <a:schemeClr val="dk1"/>
                </a:solidFill>
                <a:latin typeface="Cooper Black" panose="0208090404030B020404" pitchFamily="18" charset="0"/>
              </a:rPr>
              <a:t>Schedule of Submission for NON-OUs</a:t>
            </a:r>
            <a:r>
              <a:rPr lang="fil" sz="2000" b="1" i="1" dirty="0">
                <a:solidFill>
                  <a:srgbClr val="FFFFFF"/>
                </a:solidFill>
              </a:rPr>
              <a:t>Indicator</a:t>
            </a:r>
            <a:endParaRPr sz="2000" b="1" i="1" dirty="0">
              <a:solidFill>
                <a:srgbClr val="FFFFFF"/>
              </a:solidFill>
            </a:endParaRPr>
          </a:p>
          <a:p>
            <a:pPr marL="101600" lvl="0" indent="0" algn="l" rtl="0">
              <a:lnSpc>
                <a:spcPct val="120000"/>
              </a:lnSpc>
              <a:spcBef>
                <a:spcPts val="1000"/>
              </a:spcBef>
              <a:spcAft>
                <a:spcPts val="0"/>
              </a:spcAft>
              <a:buClr>
                <a:schemeClr val="dk1"/>
              </a:buClr>
              <a:buSzPts val="2000"/>
            </a:pPr>
            <a:r>
              <a:rPr lang="en-US" sz="2000" b="1" dirty="0">
                <a:solidFill>
                  <a:schemeClr val="dk1"/>
                </a:solidFill>
              </a:rPr>
              <a:t> 1</a:t>
            </a:r>
            <a:r>
              <a:rPr lang="en-US" sz="2000" b="1" baseline="30000" dirty="0">
                <a:solidFill>
                  <a:schemeClr val="dk1"/>
                </a:solidFill>
              </a:rPr>
              <a:t>st</a:t>
            </a:r>
            <a:r>
              <a:rPr lang="en-US" sz="2000" b="1" dirty="0">
                <a:solidFill>
                  <a:schemeClr val="dk1"/>
                </a:solidFill>
              </a:rPr>
              <a:t> Cong. District </a:t>
            </a:r>
            <a:r>
              <a:rPr lang="en-US" sz="2000" dirty="0">
                <a:solidFill>
                  <a:schemeClr val="dk1"/>
                </a:solidFill>
              </a:rPr>
              <a:t>– October 12 and 19, 2020 only</a:t>
            </a:r>
          </a:p>
          <a:p>
            <a:pPr marL="101600" indent="0" algn="l">
              <a:lnSpc>
                <a:spcPct val="120000"/>
              </a:lnSpc>
              <a:spcBef>
                <a:spcPts val="1000"/>
              </a:spcBef>
              <a:buClr>
                <a:schemeClr val="dk1"/>
              </a:buClr>
              <a:buSzPts val="2000"/>
            </a:pPr>
            <a:r>
              <a:rPr lang="en-US" sz="2000" b="1" dirty="0">
                <a:solidFill>
                  <a:schemeClr val="dk1"/>
                </a:solidFill>
              </a:rPr>
              <a:t>2</a:t>
            </a:r>
            <a:r>
              <a:rPr lang="en-US" sz="2000" b="1" baseline="30000" dirty="0">
                <a:solidFill>
                  <a:schemeClr val="dk1"/>
                </a:solidFill>
              </a:rPr>
              <a:t>nd</a:t>
            </a:r>
            <a:r>
              <a:rPr lang="en-US" sz="2000" b="1" dirty="0">
                <a:solidFill>
                  <a:schemeClr val="dk1"/>
                </a:solidFill>
              </a:rPr>
              <a:t> &amp; 3</a:t>
            </a:r>
            <a:r>
              <a:rPr lang="en-US" sz="2000" b="1" baseline="30000" dirty="0">
                <a:solidFill>
                  <a:schemeClr val="dk1"/>
                </a:solidFill>
              </a:rPr>
              <a:t>rd</a:t>
            </a:r>
            <a:r>
              <a:rPr lang="en-US" sz="2000" b="1" dirty="0">
                <a:solidFill>
                  <a:schemeClr val="dk1"/>
                </a:solidFill>
              </a:rPr>
              <a:t> Cong. District </a:t>
            </a:r>
            <a:r>
              <a:rPr lang="en-US" sz="2000" dirty="0">
                <a:solidFill>
                  <a:schemeClr val="dk1"/>
                </a:solidFill>
              </a:rPr>
              <a:t>– October 13 &amp; 20, 2020 only</a:t>
            </a:r>
          </a:p>
          <a:p>
            <a:pPr marL="101600" indent="0" algn="l">
              <a:lnSpc>
                <a:spcPct val="120000"/>
              </a:lnSpc>
              <a:spcBef>
                <a:spcPts val="1000"/>
              </a:spcBef>
              <a:buClr>
                <a:schemeClr val="dk1"/>
              </a:buClr>
              <a:buSzPts val="2000"/>
            </a:pPr>
            <a:r>
              <a:rPr lang="en-US" sz="2000" b="1" dirty="0">
                <a:solidFill>
                  <a:schemeClr val="dk1"/>
                </a:solidFill>
              </a:rPr>
              <a:t>4</a:t>
            </a:r>
            <a:r>
              <a:rPr lang="en-US" sz="2000" b="1" baseline="30000" dirty="0">
                <a:solidFill>
                  <a:schemeClr val="dk1"/>
                </a:solidFill>
              </a:rPr>
              <a:t>th</a:t>
            </a:r>
            <a:r>
              <a:rPr lang="en-US" sz="2000" b="1" dirty="0">
                <a:solidFill>
                  <a:schemeClr val="dk1"/>
                </a:solidFill>
              </a:rPr>
              <a:t> Cong. District </a:t>
            </a:r>
            <a:r>
              <a:rPr lang="en-US" sz="2000" dirty="0">
                <a:solidFill>
                  <a:schemeClr val="dk1"/>
                </a:solidFill>
              </a:rPr>
              <a:t>– October 14 &amp; 21, 2020 only</a:t>
            </a:r>
          </a:p>
          <a:p>
            <a:pPr marL="101600" indent="0" algn="l">
              <a:lnSpc>
                <a:spcPct val="120000"/>
              </a:lnSpc>
              <a:spcBef>
                <a:spcPts val="1000"/>
              </a:spcBef>
              <a:buClr>
                <a:schemeClr val="dk1"/>
              </a:buClr>
              <a:buSzPts val="2000"/>
            </a:pPr>
            <a:r>
              <a:rPr lang="en-US" sz="2000" b="1" dirty="0">
                <a:solidFill>
                  <a:schemeClr val="dk1"/>
                </a:solidFill>
              </a:rPr>
              <a:t>5</a:t>
            </a:r>
            <a:r>
              <a:rPr lang="en-US" sz="2000" b="1" baseline="30000" dirty="0">
                <a:solidFill>
                  <a:schemeClr val="dk1"/>
                </a:solidFill>
              </a:rPr>
              <a:t>th</a:t>
            </a:r>
            <a:r>
              <a:rPr lang="en-US" sz="2000" b="1" dirty="0">
                <a:solidFill>
                  <a:schemeClr val="dk1"/>
                </a:solidFill>
              </a:rPr>
              <a:t> Cong. District </a:t>
            </a:r>
            <a:r>
              <a:rPr lang="en-US" sz="2000" dirty="0">
                <a:solidFill>
                  <a:schemeClr val="dk1"/>
                </a:solidFill>
              </a:rPr>
              <a:t>– October 15 &amp; 22, 2020 only</a:t>
            </a:r>
          </a:p>
          <a:p>
            <a:pPr marL="101600" lvl="0" indent="0" algn="l" rtl="0">
              <a:lnSpc>
                <a:spcPct val="120000"/>
              </a:lnSpc>
              <a:spcBef>
                <a:spcPts val="1000"/>
              </a:spcBef>
              <a:spcAft>
                <a:spcPts val="0"/>
              </a:spcAft>
              <a:buClr>
                <a:schemeClr val="dk1"/>
              </a:buClr>
              <a:buSzPts val="2000"/>
            </a:pPr>
            <a:endParaRPr lang="en-US" sz="2000" dirty="0">
              <a:solidFill>
                <a:schemeClr val="dk1"/>
              </a:solidFill>
            </a:endParaRPr>
          </a:p>
          <a:p>
            <a:pPr marL="101600" lvl="0" indent="0" algn="l" rtl="0">
              <a:lnSpc>
                <a:spcPct val="120000"/>
              </a:lnSpc>
              <a:spcBef>
                <a:spcPts val="1000"/>
              </a:spcBef>
              <a:spcAft>
                <a:spcPts val="0"/>
              </a:spcAft>
              <a:buClr>
                <a:schemeClr val="dk1"/>
              </a:buClr>
              <a:buSzPts val="2000"/>
            </a:pPr>
            <a:endParaRPr sz="2000" dirty="0">
              <a:solidFill>
                <a:schemeClr val="dk1"/>
              </a:solidFill>
            </a:endParaRPr>
          </a:p>
          <a:p>
            <a:pPr marL="457200" lvl="0" indent="0" algn="l" rtl="0">
              <a:lnSpc>
                <a:spcPct val="120000"/>
              </a:lnSpc>
              <a:spcBef>
                <a:spcPts val="1000"/>
              </a:spcBef>
              <a:spcAft>
                <a:spcPts val="0"/>
              </a:spcAft>
              <a:buNone/>
            </a:pPr>
            <a:endParaRPr sz="2000" dirty="0">
              <a:solidFill>
                <a:schemeClr val="dk1"/>
              </a:solidFill>
            </a:endParaRPr>
          </a:p>
          <a:p>
            <a:pPr marL="0" lvl="0" indent="0" algn="l" rtl="0">
              <a:spcBef>
                <a:spcPts val="0"/>
              </a:spcBef>
              <a:spcAft>
                <a:spcPts val="0"/>
              </a:spcAft>
              <a:buNone/>
            </a:pPr>
            <a:endParaRPr sz="2400" dirty="0">
              <a:solidFill>
                <a:srgbClr val="000000"/>
              </a:solidFill>
            </a:endParaRPr>
          </a:p>
          <a:p>
            <a:pPr marL="0" lvl="0" indent="0" algn="l" rtl="0">
              <a:lnSpc>
                <a:spcPct val="115000"/>
              </a:lnSpc>
              <a:spcBef>
                <a:spcPts val="0"/>
              </a:spcBef>
              <a:spcAft>
                <a:spcPts val="0"/>
              </a:spcAft>
              <a:buNone/>
            </a:pPr>
            <a:endParaRPr sz="2400" dirty="0"/>
          </a:p>
        </p:txBody>
      </p:sp>
      <p:pic>
        <p:nvPicPr>
          <p:cNvPr id="742" name="Google Shape;742;p71"/>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743" name="Google Shape;743;p71"/>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744" name="Google Shape;744;p71"/>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745" name="Google Shape;745;p71"/>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746" name="Google Shape;746;p71"/>
          <p:cNvPicPr preferRelativeResize="0"/>
          <p:nvPr/>
        </p:nvPicPr>
        <p:blipFill>
          <a:blip r:embed="rId8">
            <a:alphaModFix/>
          </a:blip>
          <a:stretch>
            <a:fillRect/>
          </a:stretch>
        </p:blipFill>
        <p:spPr>
          <a:xfrm>
            <a:off x="7448700" y="4325550"/>
            <a:ext cx="1466751" cy="817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8"/>
          <p:cNvSpPr txBox="1">
            <a:spLocks noGrp="1"/>
          </p:cNvSpPr>
          <p:nvPr>
            <p:ph type="subTitle" idx="1"/>
          </p:nvPr>
        </p:nvSpPr>
        <p:spPr>
          <a:xfrm>
            <a:off x="683300" y="511925"/>
            <a:ext cx="6662400" cy="732000"/>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0"/>
              </a:spcAft>
              <a:buClr>
                <a:schemeClr val="dk1"/>
              </a:buClr>
              <a:buSzPts val="1100"/>
              <a:buFont typeface="Arial"/>
              <a:buNone/>
            </a:pPr>
            <a:r>
              <a:rPr lang="fil" sz="2300" b="1">
                <a:solidFill>
                  <a:schemeClr val="dk1"/>
                </a:solidFill>
                <a:latin typeface="Merriweather"/>
                <a:ea typeface="Merriweather"/>
                <a:cs typeface="Merriweather"/>
                <a:sym typeface="Merriweather"/>
              </a:rPr>
              <a:t>Public Financial Management  - </a:t>
            </a:r>
            <a:r>
              <a:rPr lang="fil" sz="2000">
                <a:solidFill>
                  <a:srgbClr val="444444"/>
                </a:solidFill>
                <a:highlight>
                  <a:srgbClr val="FFFFFF"/>
                </a:highlight>
              </a:rPr>
              <a:t>The Public Financial Management (PFM) Reform Program aims to improve efficiency, accountability and transparency in public fund use in order to ensure the direct, immediate, substantial and economical delivery of public services especially to the poor.</a:t>
            </a:r>
            <a:endParaRPr sz="2000">
              <a:solidFill>
                <a:schemeClr val="dk1"/>
              </a:solidFill>
            </a:endParaRPr>
          </a:p>
          <a:p>
            <a:pPr marL="0" lvl="0" indent="0" algn="ctr" rtl="0">
              <a:spcBef>
                <a:spcPts val="0"/>
              </a:spcBef>
              <a:spcAft>
                <a:spcPts val="0"/>
              </a:spcAft>
              <a:buNone/>
            </a:pPr>
            <a:endParaRPr sz="3500"/>
          </a:p>
        </p:txBody>
      </p:sp>
      <p:pic>
        <p:nvPicPr>
          <p:cNvPr id="103" name="Google Shape;103;p18"/>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104" name="Google Shape;104;p18"/>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105" name="Google Shape;105;p18"/>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106" name="Google Shape;106;p18"/>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107" name="Google Shape;107;p18"/>
          <p:cNvPicPr preferRelativeResize="0"/>
          <p:nvPr/>
        </p:nvPicPr>
        <p:blipFill>
          <a:blip r:embed="rId8">
            <a:alphaModFix/>
          </a:blip>
          <a:stretch>
            <a:fillRect/>
          </a:stretch>
        </p:blipFill>
        <p:spPr>
          <a:xfrm>
            <a:off x="7429650" y="4325550"/>
            <a:ext cx="1466751" cy="8179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0"/>
        <p:cNvGrpSpPr/>
        <p:nvPr/>
      </p:nvGrpSpPr>
      <p:grpSpPr>
        <a:xfrm>
          <a:off x="0" y="0"/>
          <a:ext cx="0" cy="0"/>
          <a:chOff x="0" y="0"/>
          <a:chExt cx="0" cy="0"/>
        </a:xfrm>
      </p:grpSpPr>
      <p:sp>
        <p:nvSpPr>
          <p:cNvPr id="741" name="Google Shape;741;p71"/>
          <p:cNvSpPr txBox="1">
            <a:spLocks noGrp="1"/>
          </p:cNvSpPr>
          <p:nvPr>
            <p:ph type="subTitle" idx="1"/>
          </p:nvPr>
        </p:nvSpPr>
        <p:spPr>
          <a:xfrm>
            <a:off x="787100" y="434100"/>
            <a:ext cx="64140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3200" b="1">
                <a:solidFill>
                  <a:schemeClr val="dk1"/>
                </a:solidFill>
                <a:latin typeface="Merriweather"/>
                <a:ea typeface="Merriweather"/>
                <a:cs typeface="Merriweather"/>
                <a:sym typeface="Merriweather"/>
              </a:rPr>
              <a:t>G</a:t>
            </a:r>
            <a:r>
              <a:rPr lang="fil" sz="2900" b="1">
                <a:solidFill>
                  <a:schemeClr val="dk1"/>
                </a:solidFill>
                <a:latin typeface="Merriweather"/>
                <a:ea typeface="Merriweather"/>
                <a:cs typeface="Merriweather"/>
                <a:sym typeface="Merriweather"/>
              </a:rPr>
              <a:t>eneral Reminders</a:t>
            </a:r>
            <a:endParaRPr sz="1100" b="1" i="1" dirty="0">
              <a:solidFill>
                <a:srgbClr val="FFFFFF"/>
              </a:solidFill>
              <a:latin typeface="Merriweather"/>
              <a:ea typeface="Merriweather"/>
              <a:cs typeface="Merriweather"/>
              <a:sym typeface="Merriweather"/>
            </a:endParaRPr>
          </a:p>
          <a:p>
            <a:pPr marL="0" lvl="0" indent="0" algn="ctr" rtl="0">
              <a:lnSpc>
                <a:spcPct val="115000"/>
              </a:lnSpc>
              <a:spcBef>
                <a:spcPts val="0"/>
              </a:spcBef>
              <a:spcAft>
                <a:spcPts val="0"/>
              </a:spcAft>
              <a:buNone/>
            </a:pPr>
            <a:r>
              <a:rPr lang="fil" sz="1800" b="1" i="1">
                <a:solidFill>
                  <a:srgbClr val="FFFFFF"/>
                </a:solidFill>
              </a:rPr>
              <a:t>Activity</a:t>
            </a:r>
            <a:endParaRPr sz="1800" b="1" i="1" dirty="0">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dirty="0">
              <a:solidFill>
                <a:srgbClr val="FFFFFF"/>
              </a:solidFill>
            </a:endParaRPr>
          </a:p>
          <a:p>
            <a:pPr marL="457200" lvl="0" indent="-355600" algn="l" rtl="0">
              <a:lnSpc>
                <a:spcPct val="120000"/>
              </a:lnSpc>
              <a:spcBef>
                <a:spcPts val="1000"/>
              </a:spcBef>
              <a:spcAft>
                <a:spcPts val="0"/>
              </a:spcAft>
              <a:buClr>
                <a:schemeClr val="dk1"/>
              </a:buClr>
              <a:buSzPts val="2000"/>
              <a:buChar char="●"/>
            </a:pPr>
            <a:r>
              <a:rPr lang="fil" sz="2000">
                <a:solidFill>
                  <a:schemeClr val="dk1"/>
                </a:solidFill>
              </a:rPr>
              <a:t>Check your NEP </a:t>
            </a:r>
            <a:endParaRPr sz="2000" dirty="0">
              <a:solidFill>
                <a:schemeClr val="dk1"/>
              </a:solidFill>
            </a:endParaRPr>
          </a:p>
          <a:p>
            <a:pPr marL="457200" lvl="0" indent="0" algn="l" rtl="0">
              <a:lnSpc>
                <a:spcPct val="120000"/>
              </a:lnSpc>
              <a:spcBef>
                <a:spcPts val="1000"/>
              </a:spcBef>
              <a:spcAft>
                <a:spcPts val="0"/>
              </a:spcAft>
              <a:buNone/>
            </a:pPr>
            <a:endParaRPr sz="2000" dirty="0">
              <a:solidFill>
                <a:schemeClr val="dk1"/>
              </a:solidFill>
            </a:endParaRPr>
          </a:p>
          <a:p>
            <a:pPr marL="0" lvl="0" indent="0" algn="l" rtl="0">
              <a:spcBef>
                <a:spcPts val="0"/>
              </a:spcBef>
              <a:spcAft>
                <a:spcPts val="0"/>
              </a:spcAft>
              <a:buNone/>
            </a:pPr>
            <a:endParaRPr sz="2400" dirty="0">
              <a:solidFill>
                <a:srgbClr val="000000"/>
              </a:solidFill>
            </a:endParaRPr>
          </a:p>
          <a:p>
            <a:pPr marL="0" lvl="0" indent="0" algn="l" rtl="0">
              <a:lnSpc>
                <a:spcPct val="115000"/>
              </a:lnSpc>
              <a:spcBef>
                <a:spcPts val="0"/>
              </a:spcBef>
              <a:spcAft>
                <a:spcPts val="0"/>
              </a:spcAft>
              <a:buNone/>
            </a:pPr>
            <a:endParaRPr sz="2400" dirty="0"/>
          </a:p>
        </p:txBody>
      </p:sp>
      <p:pic>
        <p:nvPicPr>
          <p:cNvPr id="742" name="Google Shape;742;p71"/>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743" name="Google Shape;743;p71"/>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744" name="Google Shape;744;p71"/>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745" name="Google Shape;745;p71"/>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746" name="Google Shape;746;p71"/>
          <p:cNvPicPr preferRelativeResize="0"/>
          <p:nvPr/>
        </p:nvPicPr>
        <p:blipFill>
          <a:blip r:embed="rId8">
            <a:alphaModFix/>
          </a:blip>
          <a:stretch>
            <a:fillRect/>
          </a:stretch>
        </p:blipFill>
        <p:spPr>
          <a:xfrm>
            <a:off x="7448700" y="4325550"/>
            <a:ext cx="1466751" cy="817950"/>
          </a:xfrm>
          <a:prstGeom prst="rect">
            <a:avLst/>
          </a:prstGeom>
          <a:noFill/>
          <a:ln>
            <a:noFill/>
          </a:ln>
        </p:spPr>
      </p:pic>
      <p:pic>
        <p:nvPicPr>
          <p:cNvPr id="747" name="Google Shape;747;p71"/>
          <p:cNvPicPr preferRelativeResize="0"/>
          <p:nvPr/>
        </p:nvPicPr>
        <p:blipFill>
          <a:blip r:embed="rId9">
            <a:alphaModFix/>
          </a:blip>
          <a:stretch>
            <a:fillRect/>
          </a:stretch>
        </p:blipFill>
        <p:spPr>
          <a:xfrm>
            <a:off x="517300" y="1096800"/>
            <a:ext cx="5602825" cy="2997299"/>
          </a:xfrm>
          <a:prstGeom prst="rect">
            <a:avLst/>
          </a:prstGeom>
          <a:noFill/>
          <a:ln>
            <a:noFill/>
          </a:ln>
        </p:spPr>
      </p:pic>
    </p:spTree>
    <p:extLst>
      <p:ext uri="{BB962C8B-B14F-4D97-AF65-F5344CB8AC3E}">
        <p14:creationId xmlns:p14="http://schemas.microsoft.com/office/powerpoint/2010/main" val="2552581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0"/>
        <p:cNvGrpSpPr/>
        <p:nvPr/>
      </p:nvGrpSpPr>
      <p:grpSpPr>
        <a:xfrm>
          <a:off x="0" y="0"/>
          <a:ext cx="0" cy="0"/>
          <a:chOff x="0" y="0"/>
          <a:chExt cx="0" cy="0"/>
        </a:xfrm>
      </p:grpSpPr>
      <p:sp>
        <p:nvSpPr>
          <p:cNvPr id="741" name="Google Shape;741;p71"/>
          <p:cNvSpPr txBox="1">
            <a:spLocks noGrp="1"/>
          </p:cNvSpPr>
          <p:nvPr>
            <p:ph type="subTitle" idx="1"/>
          </p:nvPr>
        </p:nvSpPr>
        <p:spPr>
          <a:xfrm>
            <a:off x="787100" y="434100"/>
            <a:ext cx="64140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3200" b="1" dirty="0">
                <a:solidFill>
                  <a:schemeClr val="dk1"/>
                </a:solidFill>
                <a:latin typeface="Merriweather"/>
                <a:ea typeface="Merriweather"/>
                <a:cs typeface="Merriweather"/>
                <a:sym typeface="Merriweather"/>
              </a:rPr>
              <a:t>G</a:t>
            </a:r>
            <a:r>
              <a:rPr lang="fil" sz="2900" b="1" dirty="0">
                <a:solidFill>
                  <a:schemeClr val="dk1"/>
                </a:solidFill>
                <a:latin typeface="Merriweather"/>
                <a:ea typeface="Merriweather"/>
                <a:cs typeface="Merriweather"/>
                <a:sym typeface="Merriweather"/>
              </a:rPr>
              <a:t>eneral Reminders</a:t>
            </a:r>
            <a:endParaRPr sz="1100" b="1" i="1" dirty="0">
              <a:solidFill>
                <a:srgbClr val="FFFFFF"/>
              </a:solidFill>
              <a:latin typeface="Merriweather"/>
              <a:ea typeface="Merriweather"/>
              <a:cs typeface="Merriweather"/>
              <a:sym typeface="Merriweather"/>
            </a:endParaRPr>
          </a:p>
          <a:p>
            <a:pPr marL="0" lvl="0" indent="0" algn="ctr" rtl="0">
              <a:lnSpc>
                <a:spcPct val="115000"/>
              </a:lnSpc>
              <a:spcBef>
                <a:spcPts val="0"/>
              </a:spcBef>
              <a:spcAft>
                <a:spcPts val="0"/>
              </a:spcAft>
              <a:buNone/>
            </a:pPr>
            <a:r>
              <a:rPr lang="fil" sz="1800" b="1" i="1" dirty="0">
                <a:solidFill>
                  <a:srgbClr val="FFFFFF"/>
                </a:solidFill>
              </a:rPr>
              <a:t>Activity</a:t>
            </a:r>
            <a:endParaRPr sz="1800" b="1" i="1" dirty="0">
              <a:solidFill>
                <a:srgbClr val="FFFFFF"/>
              </a:solidFill>
            </a:endParaRPr>
          </a:p>
          <a:p>
            <a:pPr marL="0" lvl="0" indent="0" algn="ctr" rtl="0">
              <a:lnSpc>
                <a:spcPct val="115000"/>
              </a:lnSpc>
              <a:spcBef>
                <a:spcPts val="0"/>
              </a:spcBef>
              <a:spcAft>
                <a:spcPts val="0"/>
              </a:spcAft>
              <a:buNone/>
            </a:pPr>
            <a:r>
              <a:rPr lang="fil" sz="1800" b="1" i="1" dirty="0">
                <a:solidFill>
                  <a:srgbClr val="FFFFFF"/>
                </a:solidFill>
              </a:rPr>
              <a:t>Indicator</a:t>
            </a:r>
            <a:endParaRPr sz="1800" b="1" i="1" dirty="0">
              <a:solidFill>
                <a:srgbClr val="FFFFFF"/>
              </a:solidFill>
            </a:endParaRPr>
          </a:p>
          <a:p>
            <a:pPr marL="457200" lvl="0" indent="-355600" algn="l" rtl="0">
              <a:lnSpc>
                <a:spcPct val="120000"/>
              </a:lnSpc>
              <a:spcBef>
                <a:spcPts val="1000"/>
              </a:spcBef>
              <a:spcAft>
                <a:spcPts val="0"/>
              </a:spcAft>
              <a:buClr>
                <a:schemeClr val="dk1"/>
              </a:buClr>
              <a:buSzPts val="2000"/>
              <a:buChar char="●"/>
            </a:pPr>
            <a:r>
              <a:rPr lang="fil" sz="2000" dirty="0">
                <a:solidFill>
                  <a:schemeClr val="dk1"/>
                </a:solidFill>
              </a:rPr>
              <a:t>Check your NEP </a:t>
            </a:r>
            <a:endParaRPr sz="2000" dirty="0">
              <a:solidFill>
                <a:schemeClr val="dk1"/>
              </a:solidFill>
            </a:endParaRPr>
          </a:p>
          <a:p>
            <a:pPr marL="457200" lvl="0" indent="0" algn="l" rtl="0">
              <a:lnSpc>
                <a:spcPct val="120000"/>
              </a:lnSpc>
              <a:spcBef>
                <a:spcPts val="1000"/>
              </a:spcBef>
              <a:spcAft>
                <a:spcPts val="0"/>
              </a:spcAft>
              <a:buNone/>
            </a:pPr>
            <a:endParaRPr sz="2000" dirty="0">
              <a:solidFill>
                <a:schemeClr val="dk1"/>
              </a:solidFill>
            </a:endParaRPr>
          </a:p>
          <a:p>
            <a:pPr marL="0" lvl="0" indent="0" algn="l" rtl="0">
              <a:spcBef>
                <a:spcPts val="0"/>
              </a:spcBef>
              <a:spcAft>
                <a:spcPts val="0"/>
              </a:spcAft>
              <a:buNone/>
            </a:pPr>
            <a:endParaRPr sz="2400" dirty="0">
              <a:solidFill>
                <a:srgbClr val="000000"/>
              </a:solidFill>
            </a:endParaRPr>
          </a:p>
          <a:p>
            <a:pPr marL="0" lvl="0" indent="0" algn="l" rtl="0">
              <a:lnSpc>
                <a:spcPct val="115000"/>
              </a:lnSpc>
              <a:spcBef>
                <a:spcPts val="0"/>
              </a:spcBef>
              <a:spcAft>
                <a:spcPts val="0"/>
              </a:spcAft>
              <a:buNone/>
            </a:pPr>
            <a:endParaRPr sz="2400" dirty="0"/>
          </a:p>
        </p:txBody>
      </p:sp>
      <p:pic>
        <p:nvPicPr>
          <p:cNvPr id="742" name="Google Shape;742;p71"/>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743" name="Google Shape;743;p71"/>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744" name="Google Shape;744;p71"/>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745" name="Google Shape;745;p71"/>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746" name="Google Shape;746;p71"/>
          <p:cNvPicPr preferRelativeResize="0"/>
          <p:nvPr/>
        </p:nvPicPr>
        <p:blipFill>
          <a:blip r:embed="rId8">
            <a:alphaModFix/>
          </a:blip>
          <a:stretch>
            <a:fillRect/>
          </a:stretch>
        </p:blipFill>
        <p:spPr>
          <a:xfrm>
            <a:off x="7448700" y="4325550"/>
            <a:ext cx="1466751" cy="817950"/>
          </a:xfrm>
          <a:prstGeom prst="rect">
            <a:avLst/>
          </a:prstGeom>
          <a:noFill/>
          <a:ln>
            <a:noFill/>
          </a:ln>
        </p:spPr>
      </p:pic>
      <p:pic>
        <p:nvPicPr>
          <p:cNvPr id="747" name="Google Shape;747;p71"/>
          <p:cNvPicPr preferRelativeResize="0"/>
          <p:nvPr/>
        </p:nvPicPr>
        <p:blipFill>
          <a:blip r:embed="rId9">
            <a:alphaModFix/>
          </a:blip>
          <a:stretch>
            <a:fillRect/>
          </a:stretch>
        </p:blipFill>
        <p:spPr>
          <a:xfrm>
            <a:off x="517300" y="1096800"/>
            <a:ext cx="5602825" cy="2997299"/>
          </a:xfrm>
          <a:prstGeom prst="rect">
            <a:avLst/>
          </a:prstGeom>
          <a:noFill/>
          <a:ln>
            <a:noFill/>
          </a:ln>
        </p:spPr>
      </p:pic>
    </p:spTree>
    <p:extLst>
      <p:ext uri="{BB962C8B-B14F-4D97-AF65-F5344CB8AC3E}">
        <p14:creationId xmlns:p14="http://schemas.microsoft.com/office/powerpoint/2010/main" val="4192511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51"/>
        <p:cNvGrpSpPr/>
        <p:nvPr/>
      </p:nvGrpSpPr>
      <p:grpSpPr>
        <a:xfrm>
          <a:off x="0" y="0"/>
          <a:ext cx="0" cy="0"/>
          <a:chOff x="0" y="0"/>
          <a:chExt cx="0" cy="0"/>
        </a:xfrm>
      </p:grpSpPr>
      <p:sp>
        <p:nvSpPr>
          <p:cNvPr id="752" name="Google Shape;752;p72"/>
          <p:cNvSpPr txBox="1">
            <a:spLocks noGrp="1"/>
          </p:cNvSpPr>
          <p:nvPr>
            <p:ph type="subTitle" idx="1"/>
          </p:nvPr>
        </p:nvSpPr>
        <p:spPr>
          <a:xfrm>
            <a:off x="787100" y="434100"/>
            <a:ext cx="64140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3200" b="1">
                <a:solidFill>
                  <a:schemeClr val="dk1"/>
                </a:solidFill>
                <a:latin typeface="Merriweather"/>
                <a:ea typeface="Merriweather"/>
                <a:cs typeface="Merriweather"/>
                <a:sym typeface="Merriweather"/>
              </a:rPr>
              <a:t>G</a:t>
            </a:r>
            <a:r>
              <a:rPr lang="fil" sz="2900" b="1">
                <a:solidFill>
                  <a:schemeClr val="dk1"/>
                </a:solidFill>
                <a:latin typeface="Merriweather"/>
                <a:ea typeface="Merriweather"/>
                <a:cs typeface="Merriweather"/>
                <a:sym typeface="Merriweather"/>
              </a:rPr>
              <a:t>eneral Reminders</a:t>
            </a:r>
            <a:endParaRPr sz="1100" b="1" i="1" dirty="0">
              <a:solidFill>
                <a:srgbClr val="FFFFFF"/>
              </a:solidFill>
              <a:latin typeface="Merriweather"/>
              <a:ea typeface="Merriweather"/>
              <a:cs typeface="Merriweather"/>
              <a:sym typeface="Merriweather"/>
            </a:endParaRPr>
          </a:p>
          <a:p>
            <a:pPr marL="0" lvl="0" indent="0" algn="ctr" rtl="0">
              <a:lnSpc>
                <a:spcPct val="115000"/>
              </a:lnSpc>
              <a:spcBef>
                <a:spcPts val="0"/>
              </a:spcBef>
              <a:spcAft>
                <a:spcPts val="0"/>
              </a:spcAft>
              <a:buNone/>
            </a:pPr>
            <a:r>
              <a:rPr lang="fil" sz="1800" b="1" i="1">
                <a:solidFill>
                  <a:srgbClr val="FFFFFF"/>
                </a:solidFill>
              </a:rPr>
              <a:t>Activity</a:t>
            </a:r>
            <a:endParaRPr sz="1800" b="1" i="1" dirty="0">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dirty="0">
              <a:solidFill>
                <a:srgbClr val="FFFFFF"/>
              </a:solidFill>
            </a:endParaRPr>
          </a:p>
          <a:p>
            <a:pPr marL="457200" lvl="0" indent="0" algn="l" rtl="0">
              <a:lnSpc>
                <a:spcPct val="120000"/>
              </a:lnSpc>
              <a:spcBef>
                <a:spcPts val="1000"/>
              </a:spcBef>
              <a:spcAft>
                <a:spcPts val="0"/>
              </a:spcAft>
              <a:buNone/>
            </a:pPr>
            <a:endParaRPr sz="2000" dirty="0">
              <a:solidFill>
                <a:schemeClr val="dk1"/>
              </a:solidFill>
            </a:endParaRPr>
          </a:p>
          <a:p>
            <a:pPr marL="457200" lvl="0" indent="0" algn="l" rtl="0">
              <a:lnSpc>
                <a:spcPct val="120000"/>
              </a:lnSpc>
              <a:spcBef>
                <a:spcPts val="1000"/>
              </a:spcBef>
              <a:spcAft>
                <a:spcPts val="0"/>
              </a:spcAft>
              <a:buNone/>
            </a:pPr>
            <a:endParaRPr sz="2000" dirty="0">
              <a:solidFill>
                <a:schemeClr val="dk1"/>
              </a:solidFill>
            </a:endParaRPr>
          </a:p>
          <a:p>
            <a:pPr marL="0" lvl="0" indent="0" algn="l" rtl="0">
              <a:spcBef>
                <a:spcPts val="0"/>
              </a:spcBef>
              <a:spcAft>
                <a:spcPts val="0"/>
              </a:spcAft>
              <a:buNone/>
            </a:pPr>
            <a:endParaRPr sz="2400" dirty="0">
              <a:solidFill>
                <a:srgbClr val="000000"/>
              </a:solidFill>
            </a:endParaRPr>
          </a:p>
          <a:p>
            <a:pPr marL="0" lvl="0" indent="0" algn="l" rtl="0">
              <a:lnSpc>
                <a:spcPct val="115000"/>
              </a:lnSpc>
              <a:spcBef>
                <a:spcPts val="0"/>
              </a:spcBef>
              <a:spcAft>
                <a:spcPts val="0"/>
              </a:spcAft>
              <a:buNone/>
            </a:pPr>
            <a:endParaRPr sz="2400" dirty="0"/>
          </a:p>
        </p:txBody>
      </p:sp>
      <p:pic>
        <p:nvPicPr>
          <p:cNvPr id="753" name="Google Shape;753;p72"/>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754" name="Google Shape;754;p72"/>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755" name="Google Shape;755;p72"/>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756" name="Google Shape;756;p72"/>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757" name="Google Shape;757;p72"/>
          <p:cNvPicPr preferRelativeResize="0"/>
          <p:nvPr/>
        </p:nvPicPr>
        <p:blipFill>
          <a:blip r:embed="rId8">
            <a:alphaModFix/>
          </a:blip>
          <a:stretch>
            <a:fillRect/>
          </a:stretch>
        </p:blipFill>
        <p:spPr>
          <a:xfrm>
            <a:off x="7448700" y="4325550"/>
            <a:ext cx="1466751" cy="817950"/>
          </a:xfrm>
          <a:prstGeom prst="rect">
            <a:avLst/>
          </a:prstGeom>
          <a:noFill/>
          <a:ln>
            <a:noFill/>
          </a:ln>
        </p:spPr>
      </p:pic>
      <p:pic>
        <p:nvPicPr>
          <p:cNvPr id="758" name="Google Shape;758;p72"/>
          <p:cNvPicPr preferRelativeResize="0"/>
          <p:nvPr/>
        </p:nvPicPr>
        <p:blipFill>
          <a:blip r:embed="rId9">
            <a:alphaModFix/>
          </a:blip>
          <a:stretch>
            <a:fillRect/>
          </a:stretch>
        </p:blipFill>
        <p:spPr>
          <a:xfrm>
            <a:off x="544600" y="1144425"/>
            <a:ext cx="5575524" cy="28546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62"/>
        <p:cNvGrpSpPr/>
        <p:nvPr/>
      </p:nvGrpSpPr>
      <p:grpSpPr>
        <a:xfrm>
          <a:off x="0" y="0"/>
          <a:ext cx="0" cy="0"/>
          <a:chOff x="0" y="0"/>
          <a:chExt cx="0" cy="0"/>
        </a:xfrm>
      </p:grpSpPr>
      <p:sp>
        <p:nvSpPr>
          <p:cNvPr id="763" name="Google Shape;763;p73"/>
          <p:cNvSpPr txBox="1">
            <a:spLocks noGrp="1"/>
          </p:cNvSpPr>
          <p:nvPr>
            <p:ph type="subTitle" idx="1"/>
          </p:nvPr>
        </p:nvSpPr>
        <p:spPr>
          <a:xfrm>
            <a:off x="787100" y="434100"/>
            <a:ext cx="64140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3200" b="1">
                <a:solidFill>
                  <a:schemeClr val="dk1"/>
                </a:solidFill>
                <a:latin typeface="Merriweather"/>
                <a:ea typeface="Merriweather"/>
                <a:cs typeface="Merriweather"/>
                <a:sym typeface="Merriweather"/>
              </a:rPr>
              <a:t>G</a:t>
            </a:r>
            <a:r>
              <a:rPr lang="fil" sz="2900" b="1">
                <a:solidFill>
                  <a:schemeClr val="dk1"/>
                </a:solidFill>
                <a:latin typeface="Merriweather"/>
                <a:ea typeface="Merriweather"/>
                <a:cs typeface="Merriweather"/>
                <a:sym typeface="Merriweather"/>
              </a:rPr>
              <a:t>eneral Reminders</a:t>
            </a:r>
            <a:endParaRPr sz="1100" b="1" i="1" dirty="0">
              <a:solidFill>
                <a:srgbClr val="FFFFFF"/>
              </a:solidFill>
              <a:latin typeface="Merriweather"/>
              <a:ea typeface="Merriweather"/>
              <a:cs typeface="Merriweather"/>
              <a:sym typeface="Merriweather"/>
            </a:endParaRPr>
          </a:p>
          <a:p>
            <a:pPr marL="0" lvl="0" indent="0" algn="ctr" rtl="0">
              <a:lnSpc>
                <a:spcPct val="115000"/>
              </a:lnSpc>
              <a:spcBef>
                <a:spcPts val="0"/>
              </a:spcBef>
              <a:spcAft>
                <a:spcPts val="0"/>
              </a:spcAft>
              <a:buNone/>
            </a:pPr>
            <a:r>
              <a:rPr lang="fil" sz="1800" b="1" i="1">
                <a:solidFill>
                  <a:srgbClr val="FFFFFF"/>
                </a:solidFill>
              </a:rPr>
              <a:t>Activity</a:t>
            </a:r>
            <a:endParaRPr sz="1800" b="1" i="1" dirty="0">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dirty="0">
              <a:solidFill>
                <a:srgbClr val="FFFFFF"/>
              </a:solidFill>
            </a:endParaRPr>
          </a:p>
          <a:p>
            <a:pPr marL="457200" lvl="0" indent="0" algn="l" rtl="0">
              <a:lnSpc>
                <a:spcPct val="120000"/>
              </a:lnSpc>
              <a:spcBef>
                <a:spcPts val="1000"/>
              </a:spcBef>
              <a:spcAft>
                <a:spcPts val="0"/>
              </a:spcAft>
              <a:buNone/>
            </a:pPr>
            <a:endParaRPr sz="2000" dirty="0">
              <a:solidFill>
                <a:schemeClr val="dk1"/>
              </a:solidFill>
            </a:endParaRPr>
          </a:p>
          <a:p>
            <a:pPr marL="457200" lvl="0" indent="0" algn="l" rtl="0">
              <a:lnSpc>
                <a:spcPct val="120000"/>
              </a:lnSpc>
              <a:spcBef>
                <a:spcPts val="1000"/>
              </a:spcBef>
              <a:spcAft>
                <a:spcPts val="0"/>
              </a:spcAft>
              <a:buNone/>
            </a:pPr>
            <a:endParaRPr sz="2000" dirty="0">
              <a:solidFill>
                <a:schemeClr val="dk1"/>
              </a:solidFill>
            </a:endParaRPr>
          </a:p>
          <a:p>
            <a:pPr marL="0" lvl="0" indent="0" algn="l" rtl="0">
              <a:spcBef>
                <a:spcPts val="0"/>
              </a:spcBef>
              <a:spcAft>
                <a:spcPts val="0"/>
              </a:spcAft>
              <a:buNone/>
            </a:pPr>
            <a:endParaRPr sz="2400" dirty="0">
              <a:solidFill>
                <a:srgbClr val="000000"/>
              </a:solidFill>
            </a:endParaRPr>
          </a:p>
          <a:p>
            <a:pPr marL="0" lvl="0" indent="0" algn="l" rtl="0">
              <a:lnSpc>
                <a:spcPct val="115000"/>
              </a:lnSpc>
              <a:spcBef>
                <a:spcPts val="0"/>
              </a:spcBef>
              <a:spcAft>
                <a:spcPts val="0"/>
              </a:spcAft>
              <a:buNone/>
            </a:pPr>
            <a:endParaRPr sz="2400" dirty="0"/>
          </a:p>
        </p:txBody>
      </p:sp>
      <p:pic>
        <p:nvPicPr>
          <p:cNvPr id="764" name="Google Shape;764;p73"/>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765" name="Google Shape;765;p73"/>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766" name="Google Shape;766;p73"/>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767" name="Google Shape;767;p73"/>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768" name="Google Shape;768;p73"/>
          <p:cNvPicPr preferRelativeResize="0"/>
          <p:nvPr/>
        </p:nvPicPr>
        <p:blipFill>
          <a:blip r:embed="rId8">
            <a:alphaModFix/>
          </a:blip>
          <a:stretch>
            <a:fillRect/>
          </a:stretch>
        </p:blipFill>
        <p:spPr>
          <a:xfrm>
            <a:off x="7448700" y="4325550"/>
            <a:ext cx="1466751" cy="817950"/>
          </a:xfrm>
          <a:prstGeom prst="rect">
            <a:avLst/>
          </a:prstGeom>
          <a:noFill/>
          <a:ln>
            <a:noFill/>
          </a:ln>
        </p:spPr>
      </p:pic>
      <p:pic>
        <p:nvPicPr>
          <p:cNvPr id="769" name="Google Shape;769;p73"/>
          <p:cNvPicPr preferRelativeResize="0"/>
          <p:nvPr/>
        </p:nvPicPr>
        <p:blipFill>
          <a:blip r:embed="rId9">
            <a:alphaModFix/>
          </a:blip>
          <a:stretch>
            <a:fillRect/>
          </a:stretch>
        </p:blipFill>
        <p:spPr>
          <a:xfrm>
            <a:off x="620775" y="1052450"/>
            <a:ext cx="5558474" cy="1918375"/>
          </a:xfrm>
          <a:prstGeom prst="rect">
            <a:avLst/>
          </a:prstGeom>
          <a:noFill/>
          <a:ln>
            <a:noFill/>
          </a:ln>
        </p:spPr>
      </p:pic>
      <p:pic>
        <p:nvPicPr>
          <p:cNvPr id="770" name="Google Shape;770;p73"/>
          <p:cNvPicPr preferRelativeResize="0"/>
          <p:nvPr/>
        </p:nvPicPr>
        <p:blipFill>
          <a:blip r:embed="rId10">
            <a:alphaModFix/>
          </a:blip>
          <a:stretch>
            <a:fillRect/>
          </a:stretch>
        </p:blipFill>
        <p:spPr>
          <a:xfrm>
            <a:off x="798550" y="3072250"/>
            <a:ext cx="5202924" cy="10727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4"/>
        <p:cNvGrpSpPr/>
        <p:nvPr/>
      </p:nvGrpSpPr>
      <p:grpSpPr>
        <a:xfrm>
          <a:off x="0" y="0"/>
          <a:ext cx="0" cy="0"/>
          <a:chOff x="0" y="0"/>
          <a:chExt cx="0" cy="0"/>
        </a:xfrm>
      </p:grpSpPr>
      <p:sp>
        <p:nvSpPr>
          <p:cNvPr id="775" name="Google Shape;775;p74"/>
          <p:cNvSpPr txBox="1">
            <a:spLocks noGrp="1"/>
          </p:cNvSpPr>
          <p:nvPr>
            <p:ph type="subTitle" idx="1"/>
          </p:nvPr>
        </p:nvSpPr>
        <p:spPr>
          <a:xfrm>
            <a:off x="447325" y="1743225"/>
            <a:ext cx="7434300" cy="7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il" sz="5500">
                <a:solidFill>
                  <a:srgbClr val="274E13"/>
                </a:solidFill>
                <a:latin typeface="Lobster"/>
                <a:ea typeface="Lobster"/>
                <a:cs typeface="Lobster"/>
                <a:sym typeface="Lobster"/>
              </a:rPr>
              <a:t>Thank you!</a:t>
            </a:r>
            <a:endParaRPr sz="3300" b="1" i="1" dirty="0">
              <a:solidFill>
                <a:srgbClr val="274E13"/>
              </a:solidFill>
              <a:latin typeface="Lobster"/>
              <a:ea typeface="Lobster"/>
              <a:cs typeface="Lobster"/>
              <a:sym typeface="Lobster"/>
            </a:endParaRPr>
          </a:p>
          <a:p>
            <a:pPr marL="0" lvl="0" indent="0" algn="ctr" rtl="0">
              <a:lnSpc>
                <a:spcPct val="115000"/>
              </a:lnSpc>
              <a:spcBef>
                <a:spcPts val="0"/>
              </a:spcBef>
              <a:spcAft>
                <a:spcPts val="0"/>
              </a:spcAft>
              <a:buNone/>
            </a:pPr>
            <a:r>
              <a:rPr lang="fil" sz="1800" b="1" i="1">
                <a:solidFill>
                  <a:srgbClr val="FFFFFF"/>
                </a:solidFill>
              </a:rPr>
              <a:t>Activity</a:t>
            </a:r>
            <a:endParaRPr sz="1800" b="1" i="1" dirty="0">
              <a:solidFill>
                <a:srgbClr val="FFFFFF"/>
              </a:solidFill>
            </a:endParaRPr>
          </a:p>
          <a:p>
            <a:pPr marL="0" lvl="0" indent="0" algn="ctr" rtl="0">
              <a:lnSpc>
                <a:spcPct val="115000"/>
              </a:lnSpc>
              <a:spcBef>
                <a:spcPts val="0"/>
              </a:spcBef>
              <a:spcAft>
                <a:spcPts val="0"/>
              </a:spcAft>
              <a:buNone/>
            </a:pPr>
            <a:r>
              <a:rPr lang="fil" sz="1800" b="1" i="1">
                <a:solidFill>
                  <a:srgbClr val="FFFFFF"/>
                </a:solidFill>
              </a:rPr>
              <a:t>Indicator</a:t>
            </a:r>
            <a:endParaRPr sz="1800" b="1" i="1" dirty="0">
              <a:solidFill>
                <a:srgbClr val="FFFFFF"/>
              </a:solidFill>
            </a:endParaRPr>
          </a:p>
          <a:p>
            <a:pPr marL="0" lvl="0" indent="0" algn="l" rtl="0">
              <a:lnSpc>
                <a:spcPct val="115000"/>
              </a:lnSpc>
              <a:spcBef>
                <a:spcPts val="0"/>
              </a:spcBef>
              <a:spcAft>
                <a:spcPts val="0"/>
              </a:spcAft>
              <a:buNone/>
            </a:pPr>
            <a:endParaRPr sz="2400" dirty="0"/>
          </a:p>
        </p:txBody>
      </p:sp>
      <p:pic>
        <p:nvPicPr>
          <p:cNvPr id="776" name="Google Shape;776;p74"/>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777" name="Google Shape;777;p74"/>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778" name="Google Shape;778;p74"/>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779" name="Google Shape;779;p74"/>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780" name="Google Shape;780;p74"/>
          <p:cNvPicPr preferRelativeResize="0"/>
          <p:nvPr/>
        </p:nvPicPr>
        <p:blipFill>
          <a:blip r:embed="rId8">
            <a:alphaModFix/>
          </a:blip>
          <a:stretch>
            <a:fillRect/>
          </a:stretch>
        </p:blipFill>
        <p:spPr>
          <a:xfrm>
            <a:off x="7448600" y="4325550"/>
            <a:ext cx="1466751" cy="817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19"/>
          <p:cNvSpPr txBox="1">
            <a:spLocks noGrp="1"/>
          </p:cNvSpPr>
          <p:nvPr>
            <p:ph type="subTitle" idx="1"/>
          </p:nvPr>
        </p:nvSpPr>
        <p:spPr>
          <a:xfrm>
            <a:off x="683300" y="511925"/>
            <a:ext cx="6662400" cy="732000"/>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0"/>
              </a:spcAft>
              <a:buClr>
                <a:schemeClr val="dk1"/>
              </a:buClr>
              <a:buSzPts val="1100"/>
              <a:buFont typeface="Arial"/>
              <a:buNone/>
            </a:pPr>
            <a:r>
              <a:rPr lang="fil" sz="2300" b="1">
                <a:solidFill>
                  <a:schemeClr val="dk1"/>
                </a:solidFill>
                <a:latin typeface="Merriweather"/>
                <a:ea typeface="Merriweather"/>
                <a:cs typeface="Merriweather"/>
                <a:sym typeface="Merriweather"/>
              </a:rPr>
              <a:t>Public Financial Management Objectives</a:t>
            </a:r>
            <a:endParaRPr sz="2300" b="1">
              <a:solidFill>
                <a:schemeClr val="dk1"/>
              </a:solidFill>
              <a:latin typeface="Merriweather"/>
              <a:ea typeface="Merriweather"/>
              <a:cs typeface="Merriweather"/>
              <a:sym typeface="Merriweather"/>
            </a:endParaRPr>
          </a:p>
          <a:p>
            <a:pPr marL="0" lvl="0" indent="0" algn="l" rtl="0">
              <a:lnSpc>
                <a:spcPct val="150000"/>
              </a:lnSpc>
              <a:spcBef>
                <a:spcPts val="800"/>
              </a:spcBef>
              <a:spcAft>
                <a:spcPts val="0"/>
              </a:spcAft>
              <a:buClr>
                <a:schemeClr val="dk1"/>
              </a:buClr>
              <a:buSzPts val="1100"/>
              <a:buFont typeface="Arial"/>
              <a:buNone/>
            </a:pPr>
            <a:r>
              <a:rPr lang="fil" sz="2100">
                <a:solidFill>
                  <a:schemeClr val="dk1"/>
                </a:solidFill>
              </a:rPr>
              <a:t>1.</a:t>
            </a:r>
            <a:r>
              <a:rPr lang="fil" sz="2100" b="1">
                <a:solidFill>
                  <a:schemeClr val="dk1"/>
                </a:solidFill>
              </a:rPr>
              <a:t>Fiscal Discipline </a:t>
            </a:r>
            <a:r>
              <a:rPr lang="fil" sz="2100">
                <a:solidFill>
                  <a:schemeClr val="dk1"/>
                </a:solidFill>
              </a:rPr>
              <a:t>- Spending w/in Means</a:t>
            </a:r>
            <a:endParaRPr sz="2100">
              <a:solidFill>
                <a:schemeClr val="dk1"/>
              </a:solidFill>
            </a:endParaRPr>
          </a:p>
          <a:p>
            <a:pPr marL="0" lvl="0" indent="0" algn="l" rtl="0">
              <a:lnSpc>
                <a:spcPct val="150000"/>
              </a:lnSpc>
              <a:spcBef>
                <a:spcPts val="800"/>
              </a:spcBef>
              <a:spcAft>
                <a:spcPts val="0"/>
              </a:spcAft>
              <a:buClr>
                <a:schemeClr val="dk1"/>
              </a:buClr>
              <a:buSzPts val="1100"/>
              <a:buFont typeface="Arial"/>
              <a:buNone/>
            </a:pPr>
            <a:r>
              <a:rPr lang="fil" sz="2100">
                <a:solidFill>
                  <a:schemeClr val="dk1"/>
                </a:solidFill>
              </a:rPr>
              <a:t>2.</a:t>
            </a:r>
            <a:r>
              <a:rPr lang="fil" sz="2100" b="1">
                <a:solidFill>
                  <a:schemeClr val="dk1"/>
                </a:solidFill>
              </a:rPr>
              <a:t>Allocative Efficiency </a:t>
            </a:r>
            <a:r>
              <a:rPr lang="fil" sz="2100">
                <a:solidFill>
                  <a:schemeClr val="dk1"/>
                </a:solidFill>
              </a:rPr>
              <a:t>- Spending on the right priorities</a:t>
            </a:r>
            <a:endParaRPr sz="2100">
              <a:solidFill>
                <a:schemeClr val="dk1"/>
              </a:solidFill>
            </a:endParaRPr>
          </a:p>
          <a:p>
            <a:pPr marL="0" lvl="0" indent="0" algn="l" rtl="0">
              <a:lnSpc>
                <a:spcPct val="150000"/>
              </a:lnSpc>
              <a:spcBef>
                <a:spcPts val="800"/>
              </a:spcBef>
              <a:spcAft>
                <a:spcPts val="0"/>
              </a:spcAft>
              <a:buClr>
                <a:schemeClr val="dk1"/>
              </a:buClr>
              <a:buSzPts val="1100"/>
              <a:buFont typeface="Arial"/>
              <a:buNone/>
            </a:pPr>
            <a:r>
              <a:rPr lang="fil" sz="2100">
                <a:solidFill>
                  <a:schemeClr val="dk1"/>
                </a:solidFill>
              </a:rPr>
              <a:t>3.</a:t>
            </a:r>
            <a:r>
              <a:rPr lang="fil" sz="2100" b="1">
                <a:solidFill>
                  <a:schemeClr val="dk1"/>
                </a:solidFill>
              </a:rPr>
              <a:t>Operational Efficiency </a:t>
            </a:r>
            <a:r>
              <a:rPr lang="fil" sz="2100">
                <a:solidFill>
                  <a:schemeClr val="dk1"/>
                </a:solidFill>
              </a:rPr>
              <a:t>- Spending w/ maximum results</a:t>
            </a:r>
            <a:endParaRPr sz="2100">
              <a:solidFill>
                <a:schemeClr val="dk1"/>
              </a:solidFill>
            </a:endParaRPr>
          </a:p>
          <a:p>
            <a:pPr marL="0" lvl="0" indent="0" algn="l" rtl="0">
              <a:lnSpc>
                <a:spcPct val="150000"/>
              </a:lnSpc>
              <a:spcBef>
                <a:spcPts val="1000"/>
              </a:spcBef>
              <a:spcAft>
                <a:spcPts val="0"/>
              </a:spcAft>
              <a:buNone/>
            </a:pPr>
            <a:endParaRPr sz="900">
              <a:solidFill>
                <a:schemeClr val="dk1"/>
              </a:solidFill>
            </a:endParaRPr>
          </a:p>
          <a:p>
            <a:pPr marL="0" lvl="0" indent="0" algn="ctr" rtl="0">
              <a:spcBef>
                <a:spcPts val="0"/>
              </a:spcBef>
              <a:spcAft>
                <a:spcPts val="0"/>
              </a:spcAft>
              <a:buNone/>
            </a:pPr>
            <a:endParaRPr sz="2400"/>
          </a:p>
        </p:txBody>
      </p:sp>
      <p:pic>
        <p:nvPicPr>
          <p:cNvPr id="113" name="Google Shape;113;p19"/>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114" name="Google Shape;114;p19"/>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115" name="Google Shape;115;p19"/>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116" name="Google Shape;116;p19"/>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117" name="Google Shape;117;p19"/>
          <p:cNvPicPr preferRelativeResize="0"/>
          <p:nvPr/>
        </p:nvPicPr>
        <p:blipFill>
          <a:blip r:embed="rId8">
            <a:alphaModFix/>
          </a:blip>
          <a:stretch>
            <a:fillRect/>
          </a:stretch>
        </p:blipFill>
        <p:spPr>
          <a:xfrm>
            <a:off x="7429650" y="4325550"/>
            <a:ext cx="1466751" cy="817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0"/>
          <p:cNvSpPr txBox="1">
            <a:spLocks noGrp="1"/>
          </p:cNvSpPr>
          <p:nvPr>
            <p:ph type="subTitle" idx="1"/>
          </p:nvPr>
        </p:nvSpPr>
        <p:spPr>
          <a:xfrm>
            <a:off x="419150" y="399075"/>
            <a:ext cx="64959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2900">
                <a:solidFill>
                  <a:srgbClr val="000000"/>
                </a:solidFill>
                <a:latin typeface="Merriweather"/>
                <a:ea typeface="Merriweather"/>
                <a:cs typeface="Merriweather"/>
                <a:sym typeface="Merriweather"/>
              </a:rPr>
              <a:t>Guidelines BEDs Preparation</a:t>
            </a:r>
            <a:endParaRPr sz="1300">
              <a:solidFill>
                <a:srgbClr val="000000"/>
              </a:solidFill>
              <a:latin typeface="Merriweather"/>
              <a:ea typeface="Merriweather"/>
              <a:cs typeface="Merriweather"/>
              <a:sym typeface="Merriweather"/>
            </a:endParaRPr>
          </a:p>
        </p:txBody>
      </p:sp>
      <p:sp>
        <p:nvSpPr>
          <p:cNvPr id="123" name="Google Shape;123;p20"/>
          <p:cNvSpPr txBox="1">
            <a:spLocks noGrp="1"/>
          </p:cNvSpPr>
          <p:nvPr>
            <p:ph type="subTitle" idx="1"/>
          </p:nvPr>
        </p:nvSpPr>
        <p:spPr>
          <a:xfrm>
            <a:off x="381050" y="1110475"/>
            <a:ext cx="6572100" cy="846300"/>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0"/>
              </a:spcAft>
              <a:buClr>
                <a:schemeClr val="dk1"/>
              </a:buClr>
              <a:buSzPts val="1100"/>
              <a:buFont typeface="Arial"/>
              <a:buNone/>
            </a:pPr>
            <a:r>
              <a:rPr lang="fil" sz="1900">
                <a:solidFill>
                  <a:schemeClr val="dk1"/>
                </a:solidFill>
              </a:rPr>
              <a:t>•Government entities receiving budgetary support from the National Government annually submit their respective Budget Execution Documents(BEDs).</a:t>
            </a:r>
            <a:endParaRPr sz="1900">
              <a:solidFill>
                <a:schemeClr val="dk1"/>
              </a:solidFill>
            </a:endParaRPr>
          </a:p>
          <a:p>
            <a:pPr marL="0" lvl="0" indent="0" algn="l" rtl="0">
              <a:lnSpc>
                <a:spcPct val="150000"/>
              </a:lnSpc>
              <a:spcBef>
                <a:spcPts val="800"/>
              </a:spcBef>
              <a:spcAft>
                <a:spcPts val="0"/>
              </a:spcAft>
              <a:buClr>
                <a:schemeClr val="dk1"/>
              </a:buClr>
              <a:buSzPts val="1100"/>
              <a:buFont typeface="Arial"/>
              <a:buNone/>
            </a:pPr>
            <a:r>
              <a:rPr lang="fil" sz="1900">
                <a:solidFill>
                  <a:schemeClr val="dk1"/>
                </a:solidFill>
              </a:rPr>
              <a:t>•BEDs are formulated based on the NEP for the budget year, contain the agency target plans, spending schedules, and physical targets.</a:t>
            </a:r>
            <a:endParaRPr sz="1900">
              <a:solidFill>
                <a:schemeClr val="dk1"/>
              </a:solidFill>
            </a:endParaRPr>
          </a:p>
        </p:txBody>
      </p:sp>
      <p:sp>
        <p:nvSpPr>
          <p:cNvPr id="124" name="Google Shape;124;p20"/>
          <p:cNvSpPr txBox="1"/>
          <p:nvPr/>
        </p:nvSpPr>
        <p:spPr>
          <a:xfrm>
            <a:off x="6877100" y="2992050"/>
            <a:ext cx="73458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25" name="Google Shape;125;p20"/>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126" name="Google Shape;126;p20"/>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127" name="Google Shape;127;p20"/>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128" name="Google Shape;128;p20"/>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129" name="Google Shape;129;p20"/>
          <p:cNvPicPr preferRelativeResize="0"/>
          <p:nvPr/>
        </p:nvPicPr>
        <p:blipFill>
          <a:blip r:embed="rId8">
            <a:alphaModFix/>
          </a:blip>
          <a:stretch>
            <a:fillRect/>
          </a:stretch>
        </p:blipFill>
        <p:spPr>
          <a:xfrm>
            <a:off x="7429650" y="4325550"/>
            <a:ext cx="1466751" cy="817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1"/>
          <p:cNvSpPr txBox="1">
            <a:spLocks noGrp="1"/>
          </p:cNvSpPr>
          <p:nvPr>
            <p:ph type="subTitle" idx="1"/>
          </p:nvPr>
        </p:nvSpPr>
        <p:spPr>
          <a:xfrm>
            <a:off x="400100" y="439500"/>
            <a:ext cx="6591000" cy="73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l" sz="2900">
                <a:solidFill>
                  <a:srgbClr val="000000"/>
                </a:solidFill>
                <a:latin typeface="Merriweather"/>
                <a:ea typeface="Merriweather"/>
                <a:cs typeface="Merriweather"/>
                <a:sym typeface="Merriweather"/>
              </a:rPr>
              <a:t>Guidelines BEDs Preparation</a:t>
            </a:r>
            <a:endParaRPr sz="900">
              <a:solidFill>
                <a:srgbClr val="000000"/>
              </a:solidFill>
              <a:latin typeface="Merriweather"/>
              <a:ea typeface="Merriweather"/>
              <a:cs typeface="Merriweather"/>
              <a:sym typeface="Merriweather"/>
            </a:endParaRPr>
          </a:p>
        </p:txBody>
      </p:sp>
      <p:sp>
        <p:nvSpPr>
          <p:cNvPr id="135" name="Google Shape;135;p21"/>
          <p:cNvSpPr txBox="1">
            <a:spLocks noGrp="1"/>
          </p:cNvSpPr>
          <p:nvPr>
            <p:ph type="subTitle" idx="1"/>
          </p:nvPr>
        </p:nvSpPr>
        <p:spPr>
          <a:xfrm>
            <a:off x="400100" y="1008925"/>
            <a:ext cx="6400800" cy="7320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Clr>
                <a:schemeClr val="dk1"/>
              </a:buClr>
              <a:buSzPts val="1100"/>
              <a:buFont typeface="Arial"/>
              <a:buNone/>
            </a:pPr>
            <a:r>
              <a:rPr lang="fil" sz="3200">
                <a:solidFill>
                  <a:schemeClr val="dk1"/>
                </a:solidFill>
              </a:rPr>
              <a:t>•</a:t>
            </a:r>
            <a:r>
              <a:rPr lang="fil" sz="2500">
                <a:solidFill>
                  <a:schemeClr val="dk1"/>
                </a:solidFill>
              </a:rPr>
              <a:t>BEDs serve as bases for the determination of the national government disbursement programs.</a:t>
            </a:r>
            <a:endParaRPr sz="25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fil" sz="2500">
                <a:solidFill>
                  <a:schemeClr val="dk1"/>
                </a:solidFill>
              </a:rPr>
              <a:t>•Obligations and implementations of programs, activities, and projects is limited to just one year under the ACBA.</a:t>
            </a:r>
            <a:endParaRPr sz="2500">
              <a:solidFill>
                <a:schemeClr val="dk1"/>
              </a:solidFill>
            </a:endParaRPr>
          </a:p>
          <a:p>
            <a:pPr marL="0" lvl="0" indent="0" algn="l" rtl="0">
              <a:lnSpc>
                <a:spcPct val="150000"/>
              </a:lnSpc>
              <a:spcBef>
                <a:spcPts val="1000"/>
              </a:spcBef>
              <a:spcAft>
                <a:spcPts val="0"/>
              </a:spcAft>
              <a:buNone/>
            </a:pPr>
            <a:endParaRPr sz="1300">
              <a:solidFill>
                <a:schemeClr val="dk1"/>
              </a:solidFill>
            </a:endParaRPr>
          </a:p>
          <a:p>
            <a:pPr marL="0" lvl="0" indent="0" algn="ctr" rtl="0">
              <a:spcBef>
                <a:spcPts val="0"/>
              </a:spcBef>
              <a:spcAft>
                <a:spcPts val="0"/>
              </a:spcAft>
              <a:buNone/>
            </a:pPr>
            <a:endParaRPr sz="1700"/>
          </a:p>
        </p:txBody>
      </p:sp>
      <p:pic>
        <p:nvPicPr>
          <p:cNvPr id="136" name="Google Shape;136;p21"/>
          <p:cNvPicPr preferRelativeResize="0"/>
          <p:nvPr/>
        </p:nvPicPr>
        <p:blipFill>
          <a:blip r:embed="rId4">
            <a:alphaModFix/>
          </a:blip>
          <a:stretch>
            <a:fillRect/>
          </a:stretch>
        </p:blipFill>
        <p:spPr>
          <a:xfrm>
            <a:off x="209600" y="4325550"/>
            <a:ext cx="2076450" cy="817951"/>
          </a:xfrm>
          <a:prstGeom prst="rect">
            <a:avLst/>
          </a:prstGeom>
          <a:noFill/>
          <a:ln>
            <a:noFill/>
          </a:ln>
        </p:spPr>
      </p:pic>
      <p:pic>
        <p:nvPicPr>
          <p:cNvPr id="137" name="Google Shape;137;p21"/>
          <p:cNvPicPr preferRelativeResize="0"/>
          <p:nvPr/>
        </p:nvPicPr>
        <p:blipFill>
          <a:blip r:embed="rId5">
            <a:alphaModFix/>
          </a:blip>
          <a:stretch>
            <a:fillRect/>
          </a:stretch>
        </p:blipFill>
        <p:spPr>
          <a:xfrm>
            <a:off x="2286050" y="4282575"/>
            <a:ext cx="1771650" cy="817950"/>
          </a:xfrm>
          <a:prstGeom prst="rect">
            <a:avLst/>
          </a:prstGeom>
          <a:noFill/>
          <a:ln>
            <a:noFill/>
          </a:ln>
        </p:spPr>
      </p:pic>
      <p:pic>
        <p:nvPicPr>
          <p:cNvPr id="138" name="Google Shape;138;p21"/>
          <p:cNvPicPr preferRelativeResize="0"/>
          <p:nvPr/>
        </p:nvPicPr>
        <p:blipFill>
          <a:blip r:embed="rId6">
            <a:alphaModFix/>
          </a:blip>
          <a:stretch>
            <a:fillRect/>
          </a:stretch>
        </p:blipFill>
        <p:spPr>
          <a:xfrm>
            <a:off x="4379525" y="4325550"/>
            <a:ext cx="1740600" cy="817951"/>
          </a:xfrm>
          <a:prstGeom prst="rect">
            <a:avLst/>
          </a:prstGeom>
          <a:noFill/>
          <a:ln>
            <a:noFill/>
          </a:ln>
        </p:spPr>
      </p:pic>
      <p:pic>
        <p:nvPicPr>
          <p:cNvPr id="139" name="Google Shape;139;p21"/>
          <p:cNvPicPr preferRelativeResize="0"/>
          <p:nvPr/>
        </p:nvPicPr>
        <p:blipFill>
          <a:blip r:embed="rId7">
            <a:alphaModFix/>
          </a:blip>
          <a:stretch>
            <a:fillRect/>
          </a:stretch>
        </p:blipFill>
        <p:spPr>
          <a:xfrm>
            <a:off x="6120125" y="4325550"/>
            <a:ext cx="1557075" cy="817951"/>
          </a:xfrm>
          <a:prstGeom prst="rect">
            <a:avLst/>
          </a:prstGeom>
          <a:noFill/>
          <a:ln>
            <a:noFill/>
          </a:ln>
        </p:spPr>
      </p:pic>
      <p:pic>
        <p:nvPicPr>
          <p:cNvPr id="140" name="Google Shape;140;p21"/>
          <p:cNvPicPr preferRelativeResize="0"/>
          <p:nvPr/>
        </p:nvPicPr>
        <p:blipFill>
          <a:blip r:embed="rId8">
            <a:alphaModFix/>
          </a:blip>
          <a:stretch>
            <a:fillRect/>
          </a:stretch>
        </p:blipFill>
        <p:spPr>
          <a:xfrm>
            <a:off x="7429650" y="4325550"/>
            <a:ext cx="1466751" cy="817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2397</Words>
  <Application>Microsoft Office PowerPoint</Application>
  <PresentationFormat>On-screen Show (16:9)</PresentationFormat>
  <Paragraphs>353</Paragraphs>
  <Slides>64</Slides>
  <Notes>64</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Cooper Black</vt:lpstr>
      <vt:lpstr>Merriweather</vt:lpstr>
      <vt:lpstr>Lobster</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Asus1</dc:creator>
  <cp:lastModifiedBy>HP</cp:lastModifiedBy>
  <cp:revision>25</cp:revision>
  <dcterms:modified xsi:type="dcterms:W3CDTF">2020-10-09T00:59:36Z</dcterms:modified>
</cp:coreProperties>
</file>